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75" r:id="rId6"/>
  </p:sldMasterIdLst>
  <p:notesMasterIdLst>
    <p:notesMasterId r:id="rId57"/>
  </p:notesMasterIdLst>
  <p:handoutMasterIdLst>
    <p:handoutMasterId r:id="rId58"/>
  </p:handoutMasterIdLst>
  <p:sldIdLst>
    <p:sldId id="261" r:id="rId7"/>
    <p:sldId id="273" r:id="rId8"/>
    <p:sldId id="291" r:id="rId9"/>
    <p:sldId id="276" r:id="rId10"/>
    <p:sldId id="268" r:id="rId11"/>
    <p:sldId id="308" r:id="rId12"/>
    <p:sldId id="303" r:id="rId13"/>
    <p:sldId id="277" r:id="rId14"/>
    <p:sldId id="275" r:id="rId15"/>
    <p:sldId id="284" r:id="rId16"/>
    <p:sldId id="285" r:id="rId17"/>
    <p:sldId id="290" r:id="rId18"/>
    <p:sldId id="299" r:id="rId19"/>
    <p:sldId id="319" r:id="rId20"/>
    <p:sldId id="328" r:id="rId21"/>
    <p:sldId id="318" r:id="rId22"/>
    <p:sldId id="300" r:id="rId23"/>
    <p:sldId id="317" r:id="rId24"/>
    <p:sldId id="298" r:id="rId25"/>
    <p:sldId id="280" r:id="rId26"/>
    <p:sldId id="316" r:id="rId27"/>
    <p:sldId id="323" r:id="rId28"/>
    <p:sldId id="320" r:id="rId29"/>
    <p:sldId id="324" r:id="rId30"/>
    <p:sldId id="325" r:id="rId31"/>
    <p:sldId id="326" r:id="rId32"/>
    <p:sldId id="327" r:id="rId33"/>
    <p:sldId id="288" r:id="rId34"/>
    <p:sldId id="329" r:id="rId35"/>
    <p:sldId id="331" r:id="rId36"/>
    <p:sldId id="332" r:id="rId37"/>
    <p:sldId id="334" r:id="rId38"/>
    <p:sldId id="335" r:id="rId39"/>
    <p:sldId id="343" r:id="rId40"/>
    <p:sldId id="336" r:id="rId41"/>
    <p:sldId id="337" r:id="rId42"/>
    <p:sldId id="338" r:id="rId43"/>
    <p:sldId id="339" r:id="rId44"/>
    <p:sldId id="340" r:id="rId45"/>
    <p:sldId id="341" r:id="rId46"/>
    <p:sldId id="342" r:id="rId47"/>
    <p:sldId id="345" r:id="rId48"/>
    <p:sldId id="344" r:id="rId49"/>
    <p:sldId id="282" r:id="rId50"/>
    <p:sldId id="304" r:id="rId51"/>
    <p:sldId id="302" r:id="rId52"/>
    <p:sldId id="256" r:id="rId53"/>
    <p:sldId id="305" r:id="rId54"/>
    <p:sldId id="306" r:id="rId55"/>
    <p:sldId id="307" r:id="rId56"/>
  </p:sldIdLst>
  <p:sldSz cx="12192000" cy="6858000"/>
  <p:notesSz cx="6735763" cy="9866313"/>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line Byrne" initials="CB" lastIdx="5" clrIdx="0">
    <p:extLst>
      <p:ext uri="{19B8F6BF-5375-455C-9EA6-DF929625EA0E}">
        <p15:presenceInfo xmlns:p15="http://schemas.microsoft.com/office/powerpoint/2012/main" userId="S-1-5-21-1123561945-1035525444-1801674531-13015" providerId="AD"/>
      </p:ext>
    </p:extLst>
  </p:cmAuthor>
  <p:cmAuthor id="2" name="Terhi Minkkinen" initials="TM" lastIdx="7" clrIdx="1">
    <p:extLst>
      <p:ext uri="{19B8F6BF-5375-455C-9EA6-DF929625EA0E}">
        <p15:presenceInfo xmlns:p15="http://schemas.microsoft.com/office/powerpoint/2012/main" userId="S-1-5-21-1123561945-1035525444-1801674531-53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70AD47"/>
    <a:srgbClr val="FFFFFF"/>
    <a:srgbClr val="00265A"/>
    <a:srgbClr val="2E4D78"/>
    <a:srgbClr val="155729"/>
    <a:srgbClr val="EC5232"/>
    <a:srgbClr val="34A12B"/>
    <a:srgbClr val="ABDA4D"/>
    <a:srgbClr val="EE52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89" autoAdjust="0"/>
    <p:restoredTop sz="52076" autoAdjust="0"/>
  </p:normalViewPr>
  <p:slideViewPr>
    <p:cSldViewPr snapToGrid="0">
      <p:cViewPr varScale="1">
        <p:scale>
          <a:sx n="31" d="100"/>
          <a:sy n="31" d="100"/>
        </p:scale>
        <p:origin x="1601" y="10"/>
      </p:cViewPr>
      <p:guideLst/>
    </p:cSldViewPr>
  </p:slideViewPr>
  <p:outlineViewPr>
    <p:cViewPr>
      <p:scale>
        <a:sx n="33" d="100"/>
        <a:sy n="33" d="100"/>
      </p:scale>
      <p:origin x="0" y="-4579"/>
    </p:cViewPr>
  </p:outlineViewPr>
  <p:notesTextViewPr>
    <p:cViewPr>
      <p:scale>
        <a:sx n="1" d="1"/>
        <a:sy n="1" d="1"/>
      </p:scale>
      <p:origin x="0" y="0"/>
    </p:cViewPr>
  </p:notesTextViewPr>
  <p:sorterViewPr>
    <p:cViewPr>
      <p:scale>
        <a:sx n="72" d="100"/>
        <a:sy n="72" d="100"/>
      </p:scale>
      <p:origin x="0" y="-5323"/>
    </p:cViewPr>
  </p:sorterViewPr>
  <p:notesViewPr>
    <p:cSldViewPr snapToGrid="0">
      <p:cViewPr varScale="1">
        <p:scale>
          <a:sx n="52" d="100"/>
          <a:sy n="52" d="100"/>
        </p:scale>
        <p:origin x="2592"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oleObject" Target="file:///E:\Profile\Desktop\DLSAM%20Training%20Course\training%20course%20stat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da-DK" sz="3200" b="0" i="0" u="none" strike="noStrike" baseline="0" dirty="0">
                <a:effectLst/>
              </a:rPr>
              <a:t>Proportion of stocks assessed by data category </a:t>
            </a:r>
            <a:endParaRPr lang="da-DK" sz="3200" b="0" i="0" u="none" strike="noStrike" baseline="0" dirty="0" smtClean="0">
              <a:effectLst/>
            </a:endParaRPr>
          </a:p>
          <a:p>
            <a:pPr>
              <a:defRPr sz="3200"/>
            </a:pPr>
            <a:r>
              <a:rPr lang="da-DK" sz="3200" b="0" i="0" u="none" strike="noStrike" baseline="0" dirty="0" smtClean="0">
                <a:effectLst/>
              </a:rPr>
              <a:t>over time</a:t>
            </a:r>
            <a:endParaRPr lang="en-GB" sz="3200" dirty="0"/>
          </a:p>
        </c:rich>
      </c:tx>
      <c:layout>
        <c:manualLayout>
          <c:xMode val="edge"/>
          <c:yMode val="edge"/>
          <c:x val="2.4072785679928536E-2"/>
          <c:y val="2.5550889635436107E-2"/>
        </c:manualLayout>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6580927384076991E-2"/>
          <c:y val="0.24099591717701954"/>
          <c:w val="0.90286351706036749"/>
          <c:h val="0.6516046952464275"/>
        </c:manualLayout>
      </c:layout>
      <c:barChart>
        <c:barDir val="col"/>
        <c:grouping val="clustered"/>
        <c:varyColors val="0"/>
        <c:ser>
          <c:idx val="0"/>
          <c:order val="0"/>
          <c:tx>
            <c:strRef>
              <c:f>Sheet4!$S$3</c:f>
              <c:strCache>
                <c:ptCount val="1"/>
                <c:pt idx="0">
                  <c:v>2012</c:v>
                </c:pt>
              </c:strCache>
            </c:strRef>
          </c:tx>
          <c:spPr>
            <a:solidFill>
              <a:schemeClr val="accent1">
                <a:lumMod val="60000"/>
                <a:lumOff val="40000"/>
              </a:schemeClr>
            </a:solidFill>
            <a:ln>
              <a:noFill/>
            </a:ln>
            <a:effectLst/>
          </c:spPr>
          <c:invertIfNegative val="0"/>
          <c:cat>
            <c:numRef>
              <c:f>Sheet4!$AB$2:$AG$2</c:f>
              <c:numCache>
                <c:formatCode>General</c:formatCode>
                <c:ptCount val="6"/>
                <c:pt idx="0">
                  <c:v>1</c:v>
                </c:pt>
                <c:pt idx="1">
                  <c:v>2</c:v>
                </c:pt>
                <c:pt idx="2">
                  <c:v>3</c:v>
                </c:pt>
                <c:pt idx="3">
                  <c:v>4</c:v>
                </c:pt>
                <c:pt idx="4">
                  <c:v>5</c:v>
                </c:pt>
                <c:pt idx="5">
                  <c:v>6</c:v>
                </c:pt>
              </c:numCache>
            </c:numRef>
          </c:cat>
          <c:val>
            <c:numRef>
              <c:f>Sheet4!$AB$3:$AG$3</c:f>
              <c:numCache>
                <c:formatCode>General</c:formatCode>
                <c:ptCount val="6"/>
                <c:pt idx="0">
                  <c:v>29.277566539923956</c:v>
                </c:pt>
                <c:pt idx="1">
                  <c:v>1.9011406844106464</c:v>
                </c:pt>
                <c:pt idx="2">
                  <c:v>23.574144486692013</c:v>
                </c:pt>
                <c:pt idx="3">
                  <c:v>3.8022813688212929</c:v>
                </c:pt>
                <c:pt idx="4">
                  <c:v>14.82889733840304</c:v>
                </c:pt>
                <c:pt idx="5">
                  <c:v>10.646387832699618</c:v>
                </c:pt>
              </c:numCache>
            </c:numRef>
          </c:val>
        </c:ser>
        <c:ser>
          <c:idx val="1"/>
          <c:order val="1"/>
          <c:tx>
            <c:strRef>
              <c:f>Sheet4!$S$4</c:f>
              <c:strCache>
                <c:ptCount val="1"/>
                <c:pt idx="0">
                  <c:v>2013</c:v>
                </c:pt>
              </c:strCache>
            </c:strRef>
          </c:tx>
          <c:spPr>
            <a:solidFill>
              <a:schemeClr val="accent2"/>
            </a:solidFill>
            <a:ln>
              <a:noFill/>
            </a:ln>
            <a:effectLst/>
          </c:spPr>
          <c:invertIfNegative val="0"/>
          <c:cat>
            <c:numRef>
              <c:f>Sheet4!$AB$2:$AG$2</c:f>
              <c:numCache>
                <c:formatCode>General</c:formatCode>
                <c:ptCount val="6"/>
                <c:pt idx="0">
                  <c:v>1</c:v>
                </c:pt>
                <c:pt idx="1">
                  <c:v>2</c:v>
                </c:pt>
                <c:pt idx="2">
                  <c:v>3</c:v>
                </c:pt>
                <c:pt idx="3">
                  <c:v>4</c:v>
                </c:pt>
                <c:pt idx="4">
                  <c:v>5</c:v>
                </c:pt>
                <c:pt idx="5">
                  <c:v>6</c:v>
                </c:pt>
              </c:numCache>
            </c:numRef>
          </c:cat>
          <c:val>
            <c:numRef>
              <c:f>Sheet4!$AB$4:$AG$4</c:f>
              <c:numCache>
                <c:formatCode>General</c:formatCode>
                <c:ptCount val="6"/>
                <c:pt idx="0">
                  <c:v>29.277566539923956</c:v>
                </c:pt>
                <c:pt idx="1">
                  <c:v>3.8022813688212929</c:v>
                </c:pt>
                <c:pt idx="2">
                  <c:v>27.376425855513308</c:v>
                </c:pt>
                <c:pt idx="3">
                  <c:v>3.041825095057034</c:v>
                </c:pt>
                <c:pt idx="4">
                  <c:v>12.927756653992395</c:v>
                </c:pt>
                <c:pt idx="5">
                  <c:v>10.646387832699618</c:v>
                </c:pt>
              </c:numCache>
            </c:numRef>
          </c:val>
        </c:ser>
        <c:ser>
          <c:idx val="2"/>
          <c:order val="2"/>
          <c:tx>
            <c:strRef>
              <c:f>Sheet4!$S$5</c:f>
              <c:strCache>
                <c:ptCount val="1"/>
                <c:pt idx="0">
                  <c:v>2014</c:v>
                </c:pt>
              </c:strCache>
            </c:strRef>
          </c:tx>
          <c:spPr>
            <a:solidFill>
              <a:schemeClr val="accent3"/>
            </a:solidFill>
            <a:ln>
              <a:noFill/>
            </a:ln>
            <a:effectLst/>
          </c:spPr>
          <c:invertIfNegative val="0"/>
          <c:cat>
            <c:numRef>
              <c:f>Sheet4!$AB$2:$AG$2</c:f>
              <c:numCache>
                <c:formatCode>General</c:formatCode>
                <c:ptCount val="6"/>
                <c:pt idx="0">
                  <c:v>1</c:v>
                </c:pt>
                <c:pt idx="1">
                  <c:v>2</c:v>
                </c:pt>
                <c:pt idx="2">
                  <c:v>3</c:v>
                </c:pt>
                <c:pt idx="3">
                  <c:v>4</c:v>
                </c:pt>
                <c:pt idx="4">
                  <c:v>5</c:v>
                </c:pt>
                <c:pt idx="5">
                  <c:v>6</c:v>
                </c:pt>
              </c:numCache>
            </c:numRef>
          </c:cat>
          <c:val>
            <c:numRef>
              <c:f>Sheet4!$AB$5:$AG$5</c:f>
              <c:numCache>
                <c:formatCode>General</c:formatCode>
                <c:ptCount val="6"/>
                <c:pt idx="0">
                  <c:v>33.840304182509506</c:v>
                </c:pt>
                <c:pt idx="1">
                  <c:v>1.520912547528517</c:v>
                </c:pt>
                <c:pt idx="2">
                  <c:v>33.840304182509506</c:v>
                </c:pt>
                <c:pt idx="3">
                  <c:v>2.6615969581749046</c:v>
                </c:pt>
                <c:pt idx="4">
                  <c:v>12.167300380228136</c:v>
                </c:pt>
                <c:pt idx="5">
                  <c:v>9.1254752851711025</c:v>
                </c:pt>
              </c:numCache>
            </c:numRef>
          </c:val>
        </c:ser>
        <c:ser>
          <c:idx val="3"/>
          <c:order val="3"/>
          <c:tx>
            <c:strRef>
              <c:f>Sheet4!$S$6</c:f>
              <c:strCache>
                <c:ptCount val="1"/>
                <c:pt idx="0">
                  <c:v>2015</c:v>
                </c:pt>
              </c:strCache>
            </c:strRef>
          </c:tx>
          <c:spPr>
            <a:solidFill>
              <a:schemeClr val="accent4"/>
            </a:solidFill>
            <a:ln>
              <a:noFill/>
            </a:ln>
            <a:effectLst/>
          </c:spPr>
          <c:invertIfNegative val="0"/>
          <c:cat>
            <c:numRef>
              <c:f>Sheet4!$AB$2:$AG$2</c:f>
              <c:numCache>
                <c:formatCode>General</c:formatCode>
                <c:ptCount val="6"/>
                <c:pt idx="0">
                  <c:v>1</c:v>
                </c:pt>
                <c:pt idx="1">
                  <c:v>2</c:v>
                </c:pt>
                <c:pt idx="2">
                  <c:v>3</c:v>
                </c:pt>
                <c:pt idx="3">
                  <c:v>4</c:v>
                </c:pt>
                <c:pt idx="4">
                  <c:v>5</c:v>
                </c:pt>
                <c:pt idx="5">
                  <c:v>6</c:v>
                </c:pt>
              </c:numCache>
            </c:numRef>
          </c:cat>
          <c:val>
            <c:numRef>
              <c:f>Sheet4!$AB$6:$AG$6</c:f>
              <c:numCache>
                <c:formatCode>General</c:formatCode>
                <c:ptCount val="6"/>
                <c:pt idx="0">
                  <c:v>34.980988593155892</c:v>
                </c:pt>
                <c:pt idx="1">
                  <c:v>0.38022813688212925</c:v>
                </c:pt>
                <c:pt idx="2">
                  <c:v>36.50190114068441</c:v>
                </c:pt>
                <c:pt idx="3">
                  <c:v>3.4220532319391634</c:v>
                </c:pt>
                <c:pt idx="4">
                  <c:v>13.688212927756654</c:v>
                </c:pt>
                <c:pt idx="5">
                  <c:v>11.02661596958175</c:v>
                </c:pt>
              </c:numCache>
            </c:numRef>
          </c:val>
        </c:ser>
        <c:ser>
          <c:idx val="4"/>
          <c:order val="4"/>
          <c:tx>
            <c:strRef>
              <c:f>Sheet4!$S$7</c:f>
              <c:strCache>
                <c:ptCount val="1"/>
                <c:pt idx="0">
                  <c:v>2016</c:v>
                </c:pt>
              </c:strCache>
            </c:strRef>
          </c:tx>
          <c:spPr>
            <a:solidFill>
              <a:schemeClr val="accent5"/>
            </a:solidFill>
            <a:ln>
              <a:noFill/>
            </a:ln>
            <a:effectLst/>
          </c:spPr>
          <c:invertIfNegative val="0"/>
          <c:cat>
            <c:numRef>
              <c:f>Sheet4!$AB$2:$AG$2</c:f>
              <c:numCache>
                <c:formatCode>General</c:formatCode>
                <c:ptCount val="6"/>
                <c:pt idx="0">
                  <c:v>1</c:v>
                </c:pt>
                <c:pt idx="1">
                  <c:v>2</c:v>
                </c:pt>
                <c:pt idx="2">
                  <c:v>3</c:v>
                </c:pt>
                <c:pt idx="3">
                  <c:v>4</c:v>
                </c:pt>
                <c:pt idx="4">
                  <c:v>5</c:v>
                </c:pt>
                <c:pt idx="5">
                  <c:v>6</c:v>
                </c:pt>
              </c:numCache>
            </c:numRef>
          </c:cat>
          <c:val>
            <c:numRef>
              <c:f>Sheet4!$AB$7:$AG$7</c:f>
              <c:numCache>
                <c:formatCode>General</c:formatCode>
                <c:ptCount val="6"/>
                <c:pt idx="0">
                  <c:v>34.980988593155892</c:v>
                </c:pt>
                <c:pt idx="1">
                  <c:v>0.38022813688212925</c:v>
                </c:pt>
                <c:pt idx="2">
                  <c:v>36.50190114068441</c:v>
                </c:pt>
                <c:pt idx="3">
                  <c:v>3.4220532319391634</c:v>
                </c:pt>
                <c:pt idx="4">
                  <c:v>11.787072243346007</c:v>
                </c:pt>
                <c:pt idx="5">
                  <c:v>12.927756653992395</c:v>
                </c:pt>
              </c:numCache>
            </c:numRef>
          </c:val>
        </c:ser>
        <c:dLbls>
          <c:showLegendKey val="0"/>
          <c:showVal val="0"/>
          <c:showCatName val="0"/>
          <c:showSerName val="0"/>
          <c:showPercent val="0"/>
          <c:showBubbleSize val="0"/>
        </c:dLbls>
        <c:gapWidth val="219"/>
        <c:overlap val="-27"/>
        <c:axId val="1008461184"/>
        <c:axId val="1008461728"/>
      </c:barChart>
      <c:catAx>
        <c:axId val="1008461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008461728"/>
        <c:crosses val="autoZero"/>
        <c:auto val="1"/>
        <c:lblAlgn val="ctr"/>
        <c:lblOffset val="100"/>
        <c:noMultiLvlLbl val="0"/>
      </c:catAx>
      <c:valAx>
        <c:axId val="1008461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08461184"/>
        <c:crosses val="autoZero"/>
        <c:crossBetween val="between"/>
      </c:valAx>
      <c:spPr>
        <a:noFill/>
        <a:ln>
          <a:noFill/>
        </a:ln>
        <a:effectLst/>
      </c:spPr>
    </c:plotArea>
    <c:legend>
      <c:legendPos val="t"/>
      <c:layout>
        <c:manualLayout>
          <c:xMode val="edge"/>
          <c:yMode val="edge"/>
          <c:x val="0.51005664916885385"/>
          <c:y val="0.2462037037037037"/>
          <c:w val="0.46877559055118112"/>
          <c:h val="7.812554680664918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wmf"/></Relationships>
</file>

<file path=ppt/drawings/drawing1.xml><?xml version="1.0" encoding="utf-8"?>
<c:userShapes xmlns:c="http://schemas.openxmlformats.org/drawingml/2006/chart">
  <cdr:relSizeAnchor xmlns:cdr="http://schemas.openxmlformats.org/drawingml/2006/chartDrawing">
    <cdr:from>
      <cdr:x>0.07297</cdr:x>
      <cdr:y>0.2558</cdr:y>
    </cdr:from>
    <cdr:to>
      <cdr:x>0.35065</cdr:x>
      <cdr:y>0.31803</cdr:y>
    </cdr:to>
    <cdr:sp macro="" textlink="">
      <cdr:nvSpPr>
        <cdr:cNvPr id="2" name="TextBox 10"/>
        <cdr:cNvSpPr txBox="1"/>
      </cdr:nvSpPr>
      <cdr:spPr>
        <a:xfrm xmlns:a="http://schemas.openxmlformats.org/drawingml/2006/main">
          <a:off x="849600" y="1644704"/>
          <a:ext cx="3232800" cy="400110"/>
        </a:xfrm>
        <a:prstGeom xmlns:a="http://schemas.openxmlformats.org/drawingml/2006/main" prst="rect">
          <a:avLst/>
        </a:prstGeom>
        <a:solidFill xmlns:a="http://schemas.openxmlformats.org/drawingml/2006/main">
          <a:schemeClr val="bg1">
            <a:lumMod val="95000"/>
          </a:schemeClr>
        </a:solidFill>
      </cdr:spPr>
      <cdr:txBody>
        <a:bodyPr xmlns:a="http://schemas.openxmlformats.org/drawingml/2006/main" wrap="square" rtlCol="0">
          <a:spAutoFit/>
        </a:bodyPr>
        <a:lstStyle xmlns:a="http://schemas.openxmlformats.org/drawingml/2006/main">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2000" dirty="0" smtClean="0"/>
            <a:t>Data rich</a:t>
          </a:r>
          <a:endParaRPr lang="da-DK" sz="20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4D66E911-F793-4838-A7E0-22F5DC2E219F}" type="datetimeFigureOut">
              <a:rPr lang="da-DK" smtClean="0"/>
              <a:t>15-09-2016</a:t>
            </a:fld>
            <a:endParaRPr lang="da-DK"/>
          </a:p>
        </p:txBody>
      </p:sp>
      <p:sp>
        <p:nvSpPr>
          <p:cNvPr id="4" name="Pladsholder til sidefod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6C99DA88-E9CB-4BD6-A3AA-E9F01D61D701}" type="slidenum">
              <a:rPr lang="da-DK" smtClean="0"/>
              <a:t>‹#›</a:t>
            </a:fld>
            <a:endParaRPr lang="da-DK"/>
          </a:p>
        </p:txBody>
      </p:sp>
    </p:spTree>
    <p:extLst>
      <p:ext uri="{BB962C8B-B14F-4D97-AF65-F5344CB8AC3E}">
        <p14:creationId xmlns:p14="http://schemas.microsoft.com/office/powerpoint/2010/main" val="138649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B85AB57C-F4AB-4436-BB58-49EFE53B444C}" type="datetimeFigureOut">
              <a:rPr lang="da-DK" smtClean="0"/>
              <a:t>15-09-2016</a:t>
            </a:fld>
            <a:endParaRPr lang="da-DK"/>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9D543CFF-2846-4826-85A3-2E376A3644AE}" type="slidenum">
              <a:rPr lang="da-DK" smtClean="0"/>
              <a:t>‹#›</a:t>
            </a:fld>
            <a:endParaRPr lang="da-DK"/>
          </a:p>
        </p:txBody>
      </p:sp>
    </p:spTree>
    <p:extLst>
      <p:ext uri="{BB962C8B-B14F-4D97-AF65-F5344CB8AC3E}">
        <p14:creationId xmlns:p14="http://schemas.microsoft.com/office/powerpoint/2010/main" val="649956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ICES is a global organization for enhanced</a:t>
            </a:r>
            <a:r>
              <a:rPr lang="en-US" baseline="0" dirty="0" smtClean="0"/>
              <a:t> ocean sustainability relying on a bottom-up network of over 4000 sciences from about 300 marine research institutes around the world.</a:t>
            </a:r>
          </a:p>
          <a:p>
            <a:endParaRPr lang="en-US" baseline="0" dirty="0" smtClean="0"/>
          </a:p>
          <a:p>
            <a:r>
              <a:rPr lang="en-US" baseline="0" dirty="0" smtClean="0"/>
              <a:t>It was established over 100 years ago with the same pillars that it has today: to coordinate and promote marine research, collect and maintain marine data for shared use, and to provide science-based advice on marine issues.</a:t>
            </a:r>
          </a:p>
          <a:p>
            <a:endParaRPr lang="en-US" baseline="0" dirty="0" smtClean="0"/>
          </a:p>
          <a:p>
            <a:r>
              <a:rPr lang="en-US" baseline="0" dirty="0" smtClean="0"/>
              <a:t>These pillars support the goal to ensure the best available science and information is available to inform decision-making on sustainable use of marine resources.</a:t>
            </a:r>
          </a:p>
          <a:p>
            <a:endParaRPr lang="en-US" baseline="0" dirty="0" smtClean="0"/>
          </a:p>
          <a:p>
            <a:r>
              <a:rPr lang="en-US" baseline="0" dirty="0" smtClean="0"/>
              <a:t>This is key to understanding ICES motivation for progressing data-limited stock assessment methods.</a:t>
            </a:r>
            <a:endParaRPr lang="da-DK" dirty="0" smtClean="0"/>
          </a:p>
          <a:p>
            <a:endParaRPr lang="da-DK" dirty="0"/>
          </a:p>
        </p:txBody>
      </p:sp>
      <p:sp>
        <p:nvSpPr>
          <p:cNvPr id="4" name="Slide Number Placeholder 3"/>
          <p:cNvSpPr>
            <a:spLocks noGrp="1"/>
          </p:cNvSpPr>
          <p:nvPr>
            <p:ph type="sldNum" sz="quarter" idx="10"/>
          </p:nvPr>
        </p:nvSpPr>
        <p:spPr/>
        <p:txBody>
          <a:bodyPr/>
          <a:lstStyle/>
          <a:p>
            <a:fld id="{9D543CFF-2846-4826-85A3-2E376A3644AE}" type="slidenum">
              <a:rPr lang="da-DK" smtClean="0"/>
              <a:t>2</a:t>
            </a:fld>
            <a:endParaRPr lang="da-DK"/>
          </a:p>
        </p:txBody>
      </p:sp>
    </p:spTree>
    <p:extLst>
      <p:ext uri="{BB962C8B-B14F-4D97-AF65-F5344CB8AC3E}">
        <p14:creationId xmlns:p14="http://schemas.microsoft.com/office/powerpoint/2010/main" val="389193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16</a:t>
            </a:fld>
            <a:endParaRPr lang="da-DK"/>
          </a:p>
        </p:txBody>
      </p:sp>
    </p:spTree>
    <p:extLst>
      <p:ext uri="{BB962C8B-B14F-4D97-AF65-F5344CB8AC3E}">
        <p14:creationId xmlns:p14="http://schemas.microsoft.com/office/powerpoint/2010/main" val="1552016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17</a:t>
            </a:fld>
            <a:endParaRPr lang="da-DK"/>
          </a:p>
        </p:txBody>
      </p:sp>
    </p:spTree>
    <p:extLst>
      <p:ext uri="{BB962C8B-B14F-4D97-AF65-F5344CB8AC3E}">
        <p14:creationId xmlns:p14="http://schemas.microsoft.com/office/powerpoint/2010/main" val="377472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5C5C6771-C813-401F-BF6C-47306D21120B}" type="slidenum">
              <a:rPr lang="da-DK" smtClean="0">
                <a:solidFill>
                  <a:prstClr val="black"/>
                </a:solidFill>
              </a:rPr>
              <a:pPr/>
              <a:t>19</a:t>
            </a:fld>
            <a:endParaRPr lang="da-DK">
              <a:solidFill>
                <a:prstClr val="black"/>
              </a:solidFill>
            </a:endParaRPr>
          </a:p>
        </p:txBody>
      </p:sp>
    </p:spTree>
    <p:extLst>
      <p:ext uri="{BB962C8B-B14F-4D97-AF65-F5344CB8AC3E}">
        <p14:creationId xmlns:p14="http://schemas.microsoft.com/office/powerpoint/2010/main" val="33049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ICES advice has been based on an Fproxy (total catch/survey biomass) target that is the average over the years 2002–2007 where no detrimental effect is observed in the stock dynamics.</a:t>
            </a:r>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21</a:t>
            </a:fld>
            <a:endParaRPr lang="da-DK"/>
          </a:p>
        </p:txBody>
      </p:sp>
    </p:spTree>
    <p:extLst>
      <p:ext uri="{BB962C8B-B14F-4D97-AF65-F5344CB8AC3E}">
        <p14:creationId xmlns:p14="http://schemas.microsoft.com/office/powerpoint/2010/main" val="309119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approach was to start with a data-rich stock in Category 1, then to systematically strip away data from this stock to demote it to lower categories, and applying the most commonly used method that category, </a:t>
            </a:r>
          </a:p>
          <a:p>
            <a:pPr marL="0" marR="0" indent="0" algn="l" defTabSz="914400" rtl="0" eaLnBrk="1" fontAlgn="auto" latinLnBrk="0" hangingPunct="1">
              <a:lnSpc>
                <a:spcPct val="100000"/>
              </a:lnSpc>
              <a:spcBef>
                <a:spcPts val="0"/>
              </a:spcBef>
              <a:spcAft>
                <a:spcPts val="0"/>
              </a:spcAft>
              <a:buClrTx/>
              <a:buSzTx/>
              <a:buFontTx/>
              <a:buNone/>
              <a:tabLst/>
              <a:defRPr/>
            </a:pPr>
            <a:endParaRPr lang="da-DK" dirty="0" smtClean="0"/>
          </a:p>
          <a:p>
            <a:r>
              <a:rPr lang="en-GB" dirty="0" smtClean="0"/>
              <a:t>The simulations were designed to investigate: based on the same conditions (stock, fishery, etc.), do we get more conservative catch advice if less data are available?</a:t>
            </a:r>
          </a:p>
          <a:p>
            <a:endParaRPr lang="en-US" dirty="0" smtClean="0"/>
          </a:p>
          <a:p>
            <a:r>
              <a:rPr lang="en-GB" i="1" dirty="0" smtClean="0"/>
              <a:t>The objective of the simulations was to provide a direct comparison of the catch advice that each of the DLS categories would deliver given the same underlying stock conditions (the only difference being the amount of information that the given DLS category had access to from the stock), </a:t>
            </a:r>
            <a:r>
              <a:rPr lang="en-GB" i="1" dirty="0" smtClean="0">
                <a:solidFill>
                  <a:srgbClr val="FF0000"/>
                </a:solidFill>
              </a:rPr>
              <a:t>therefore, no feedback was included AND </a:t>
            </a:r>
            <a:r>
              <a:rPr lang="en-GB" i="1" dirty="0" smtClean="0"/>
              <a:t>a comparison of the DLS categories was made based on four exploitation scenarios: well-managed, well-managed to overexploited, overexploited, and overexploited to well-managed.</a:t>
            </a:r>
          </a:p>
          <a:p>
            <a:endParaRPr lang="en-US" dirty="0" smtClean="0"/>
          </a:p>
          <a:p>
            <a:r>
              <a:rPr lang="en-GB" dirty="0" smtClean="0"/>
              <a:t>Projections of SSB, F, yield (landings) and recruits for the given stock scenario </a:t>
            </a:r>
          </a:p>
          <a:p>
            <a:endParaRPr lang="en-GB" dirty="0" smtClean="0"/>
          </a:p>
          <a:p>
            <a:r>
              <a:rPr lang="en-GB" dirty="0" smtClean="0"/>
              <a:t>dark red line corresponds to FMSY, light red lines to F0.1</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In all cases the solid black line is the median, the hashed lines at the 25th and 75th quantiles, and the dotted lines the minimum and maximum</a:t>
            </a:r>
          </a:p>
          <a:p>
            <a:endParaRPr lang="en-GB" dirty="0" smtClean="0"/>
          </a:p>
          <a:p>
            <a:r>
              <a:rPr lang="en-GB" dirty="0" smtClean="0"/>
              <a:t>Remaining plots compare catch advice across DLS categories (e.g. </a:t>
            </a:r>
            <a:r>
              <a:rPr lang="en-GB" dirty="0" err="1" smtClean="0"/>
              <a:t>TACx_y</a:t>
            </a:r>
            <a:r>
              <a:rPr lang="en-GB" dirty="0" smtClean="0"/>
              <a:t> is catch advice for Category x divided by that for Category y) for a constant survey catchability (middle set) and a trend in survey catchability (bottom-set), with red lines indicating a </a:t>
            </a:r>
            <a:r>
              <a:rPr lang="en-GB" dirty="0" err="1" smtClean="0"/>
              <a:t>TACx_y</a:t>
            </a:r>
            <a:r>
              <a:rPr lang="en-GB" dirty="0" smtClean="0"/>
              <a:t> ratio of 1. </a:t>
            </a:r>
          </a:p>
          <a:p>
            <a:endParaRPr lang="en-GB" dirty="0" smtClean="0"/>
          </a:p>
        </p:txBody>
      </p:sp>
      <p:sp>
        <p:nvSpPr>
          <p:cNvPr id="4" name="Slide Number Placeholder 3"/>
          <p:cNvSpPr>
            <a:spLocks noGrp="1"/>
          </p:cNvSpPr>
          <p:nvPr>
            <p:ph type="sldNum" sz="quarter" idx="10"/>
          </p:nvPr>
        </p:nvSpPr>
        <p:spPr/>
        <p:txBody>
          <a:bodyPr/>
          <a:lstStyle/>
          <a:p>
            <a:fld id="{9D543CFF-2846-4826-85A3-2E376A3644AE}" type="slidenum">
              <a:rPr lang="da-DK" smtClean="0"/>
              <a:t>23</a:t>
            </a:fld>
            <a:endParaRPr lang="da-DK"/>
          </a:p>
        </p:txBody>
      </p:sp>
    </p:spTree>
    <p:extLst>
      <p:ext uri="{BB962C8B-B14F-4D97-AF65-F5344CB8AC3E}">
        <p14:creationId xmlns:p14="http://schemas.microsoft.com/office/powerpoint/2010/main" val="3220190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Results always show the catch advice from a category that uses more data divided by that from a lower category, so the expectation is that the distribution of this ratio (derived from 100 simulations) should be above 1 in each case</a:t>
            </a:r>
            <a:r>
              <a:rPr lang="en-GB" sz="1200" baseline="0" dirty="0" smtClean="0"/>
              <a:t> </a:t>
            </a:r>
            <a:r>
              <a:rPr lang="en-GB" sz="1200" dirty="0" smtClean="0"/>
              <a:t>(i.e. positive performance is when the DLS framework provides more conservative catch advice when there are less data </a:t>
            </a:r>
            <a:r>
              <a:rPr lang="en-GB" sz="1200" dirty="0" smtClean="0"/>
              <a:t>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smtClean="0">
                <a:solidFill>
                  <a:schemeClr val="tx1"/>
                </a:solidFill>
                <a:latin typeface="+mn-lt"/>
                <a:ea typeface="+mn-ea"/>
                <a:cs typeface="+mn-cs"/>
              </a:rPr>
              <a:t>Performance improves in the presence of a positive trend in survey catchability, a feature that is repeated for all stock scenarios.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smtClean="0">
                <a:solidFill>
                  <a:schemeClr val="tx1"/>
                </a:solidFill>
                <a:latin typeface="+mn-lt"/>
                <a:ea typeface="+mn-ea"/>
                <a:cs typeface="+mn-cs"/>
              </a:rPr>
              <a:t>This implies that the lower categories introduce greater precaution when there is a trend in survey catchability that is not accounted for by the HCR, likely due to the additional constraints that the lower categories impose (i.e. change limit and pre-cautionary buffer). </a:t>
            </a:r>
            <a:endParaRPr lang="en-GB" sz="1200" dirty="0" smtClean="0"/>
          </a:p>
        </p:txBody>
      </p:sp>
      <p:sp>
        <p:nvSpPr>
          <p:cNvPr id="4" name="Slide Number Placeholder 3"/>
          <p:cNvSpPr>
            <a:spLocks noGrp="1"/>
          </p:cNvSpPr>
          <p:nvPr>
            <p:ph type="sldNum" sz="quarter" idx="10"/>
          </p:nvPr>
        </p:nvSpPr>
        <p:spPr/>
        <p:txBody>
          <a:bodyPr/>
          <a:lstStyle/>
          <a:p>
            <a:fld id="{9D543CFF-2846-4826-85A3-2E376A3644AE}" type="slidenum">
              <a:rPr lang="da-DK" smtClean="0"/>
              <a:t>24</a:t>
            </a:fld>
            <a:endParaRPr lang="da-DK"/>
          </a:p>
        </p:txBody>
      </p:sp>
    </p:spTree>
    <p:extLst>
      <p:ext uri="{BB962C8B-B14F-4D97-AF65-F5344CB8AC3E}">
        <p14:creationId xmlns:p14="http://schemas.microsoft.com/office/powerpoint/2010/main" val="3371382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Results always show the catch advice from a category that uses more data divided by that from a lower category, so the expectation is that the distribution of this ratio (derived from 100 simulations) should be above 1 in each case</a:t>
            </a:r>
            <a:r>
              <a:rPr lang="en-GB" sz="1200" baseline="0" dirty="0" smtClean="0"/>
              <a:t> </a:t>
            </a:r>
            <a:r>
              <a:rPr lang="en-GB" sz="1200" dirty="0" smtClean="0"/>
              <a:t>(i.e. positive performance is when the DLS framework provides more conservative catch advice when there are less data available).</a:t>
            </a:r>
          </a:p>
          <a:p>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25</a:t>
            </a:fld>
            <a:endParaRPr lang="da-DK"/>
          </a:p>
        </p:txBody>
      </p:sp>
    </p:spTree>
    <p:extLst>
      <p:ext uri="{BB962C8B-B14F-4D97-AF65-F5344CB8AC3E}">
        <p14:creationId xmlns:p14="http://schemas.microsoft.com/office/powerpoint/2010/main" val="1686384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Results always show the catch advice from a category that uses more data divided by that from a lower category, so the expectation is that the distribution of this ratio (derived from 100 simulations) should be above 1 in each case</a:t>
            </a:r>
            <a:r>
              <a:rPr lang="en-GB" sz="1200" baseline="0" dirty="0" smtClean="0"/>
              <a:t> </a:t>
            </a:r>
            <a:r>
              <a:rPr lang="en-GB" sz="1200" dirty="0" smtClean="0"/>
              <a:t>(i.e. positive performance is when the DLS framework provides more conservative catch advice when there are less data available).</a:t>
            </a:r>
          </a:p>
          <a:p>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26</a:t>
            </a:fld>
            <a:endParaRPr lang="da-DK"/>
          </a:p>
        </p:txBody>
      </p:sp>
    </p:spTree>
    <p:extLst>
      <p:ext uri="{BB962C8B-B14F-4D97-AF65-F5344CB8AC3E}">
        <p14:creationId xmlns:p14="http://schemas.microsoft.com/office/powerpoint/2010/main" val="667583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Re</a:t>
            </a:r>
            <a:r>
              <a:rPr lang="en-GB" sz="1200" dirty="0" err="1" smtClean="0"/>
              <a:t>sults</a:t>
            </a:r>
            <a:r>
              <a:rPr lang="en-GB" sz="1200" dirty="0" smtClean="0"/>
              <a:t> always show the catch advice from a category that uses more data divided by that from a lower category, so the expectation is that the distribution of this ratio (derived from 100 simulations) should be above 1 in each case</a:t>
            </a:r>
            <a:r>
              <a:rPr lang="en-GB" sz="1200" baseline="0" dirty="0" smtClean="0"/>
              <a:t> </a:t>
            </a:r>
            <a:r>
              <a:rPr lang="en-GB" sz="1200" dirty="0" smtClean="0"/>
              <a:t>(i.e. positive performance is when the DLS framework provides more conservative catch advice when there are less data available).</a:t>
            </a:r>
          </a:p>
          <a:p>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27</a:t>
            </a:fld>
            <a:endParaRPr lang="da-DK"/>
          </a:p>
        </p:txBody>
      </p:sp>
    </p:spTree>
    <p:extLst>
      <p:ext uri="{BB962C8B-B14F-4D97-AF65-F5344CB8AC3E}">
        <p14:creationId xmlns:p14="http://schemas.microsoft.com/office/powerpoint/2010/main" val="287753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5C5C6771-C813-401F-BF6C-47306D21120B}" type="slidenum">
              <a:rPr lang="da-DK" smtClean="0"/>
              <a:t>28</a:t>
            </a:fld>
            <a:endParaRPr lang="da-DK"/>
          </a:p>
        </p:txBody>
      </p:sp>
    </p:spTree>
    <p:extLst>
      <p:ext uri="{BB962C8B-B14F-4D97-AF65-F5344CB8AC3E}">
        <p14:creationId xmlns:p14="http://schemas.microsoft.com/office/powerpoint/2010/main" val="385176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3</a:t>
            </a:fld>
            <a:endParaRPr lang="da-DK"/>
          </a:p>
        </p:txBody>
      </p:sp>
    </p:spTree>
    <p:extLst>
      <p:ext uri="{BB962C8B-B14F-4D97-AF65-F5344CB8AC3E}">
        <p14:creationId xmlns:p14="http://schemas.microsoft.com/office/powerpoint/2010/main" val="1449711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ICES approach to the provision of scientific advice does not use a BMSY estimate but instead, an MSY </a:t>
            </a:r>
            <a:r>
              <a:rPr lang="en-GB" dirty="0" err="1" smtClean="0"/>
              <a:t>Btrigger</a:t>
            </a:r>
            <a:r>
              <a:rPr lang="en-GB" dirty="0" smtClean="0"/>
              <a:t> (ICES, 2015a). </a:t>
            </a:r>
          </a:p>
          <a:p>
            <a:endParaRPr lang="en-GB" dirty="0" smtClean="0"/>
          </a:p>
          <a:p>
            <a:r>
              <a:rPr lang="en-GB" dirty="0" smtClean="0"/>
              <a:t>BMSY is a notional value around which stock size fluctuates when fishing at FMSY. BMSY strongly depends on the interactions between the fish stock and the environment it lives in, including biological interactions between different species. Historical stock size trends may not be informative about BMSY; e.g. when F has exceeded FMSY for many years or when current ecosystem conditions and spatial stock structure are, or could be, substantially different from those in the past. </a:t>
            </a:r>
          </a:p>
          <a:p>
            <a:endParaRPr lang="en-GB" dirty="0" smtClean="0"/>
          </a:p>
          <a:p>
            <a:r>
              <a:rPr lang="en-GB" dirty="0" smtClean="0"/>
              <a:t>MSY </a:t>
            </a:r>
            <a:r>
              <a:rPr lang="en-GB" dirty="0" err="1" smtClean="0"/>
              <a:t>Btrigger</a:t>
            </a:r>
            <a:r>
              <a:rPr lang="en-GB" dirty="0" smtClean="0"/>
              <a:t> is considered the lower bound of stock size fluctuation around BMSY. It is a reference point that triggers a cautious response, in the form of reduced fishing mortality, to allow the stock to rebuild. Determination of MSY </a:t>
            </a:r>
            <a:r>
              <a:rPr lang="en-GB" dirty="0" err="1" smtClean="0"/>
              <a:t>Btrigger</a:t>
            </a:r>
            <a:r>
              <a:rPr lang="en-GB" dirty="0" smtClean="0"/>
              <a:t> in principle requires contemporary data with fishing at FMSY to identify the normal range of fluctuations in biomass when stocks are fished at this fishing mortality rate.</a:t>
            </a:r>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30</a:t>
            </a:fld>
            <a:endParaRPr lang="da-DK"/>
          </a:p>
        </p:txBody>
      </p:sp>
    </p:spTree>
    <p:extLst>
      <p:ext uri="{BB962C8B-B14F-4D97-AF65-F5344CB8AC3E}">
        <p14:creationId xmlns:p14="http://schemas.microsoft.com/office/powerpoint/2010/main" val="2484745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FMSY proxy corresponds to the exploitation rate that will provide maximum long-term yield. </a:t>
            </a:r>
          </a:p>
          <a:p>
            <a:endParaRPr lang="en-GB" dirty="0" smtClean="0"/>
          </a:p>
          <a:p>
            <a:r>
              <a:rPr lang="en-GB" dirty="0" smtClean="0"/>
              <a:t>MSY </a:t>
            </a:r>
            <a:r>
              <a:rPr lang="en-GB" dirty="0" err="1" smtClean="0"/>
              <a:t>Btrigger</a:t>
            </a:r>
            <a:r>
              <a:rPr lang="en-GB" dirty="0" smtClean="0"/>
              <a:t> proxy corresponds to the stock size that triggers a cautious response; i.e. advice on a reduced fishing mortality relative to the FMSY proxy to allow the stock to rebuild. </a:t>
            </a:r>
          </a:p>
          <a:p>
            <a:endParaRPr lang="en-GB" dirty="0" smtClean="0"/>
          </a:p>
          <a:p>
            <a:r>
              <a:rPr lang="en-GB" dirty="0" smtClean="0"/>
              <a:t>In this context, a stock in a desirable </a:t>
            </a:r>
            <a:r>
              <a:rPr lang="en-GB" dirty="0" err="1" smtClean="0"/>
              <a:t>statusis</a:t>
            </a:r>
            <a:r>
              <a:rPr lang="en-GB" dirty="0" smtClean="0"/>
              <a:t> being exploited at or below the FMSY proxy with a stock size equal to or larger than MSY </a:t>
            </a:r>
            <a:r>
              <a:rPr lang="en-GB" dirty="0" err="1" smtClean="0"/>
              <a:t>Btrigger</a:t>
            </a:r>
            <a:r>
              <a:rPr lang="en-GB" dirty="0" smtClean="0"/>
              <a:t> proxy. </a:t>
            </a:r>
          </a:p>
          <a:p>
            <a:endParaRPr lang="en-GB" dirty="0" smtClean="0"/>
          </a:p>
          <a:p>
            <a:r>
              <a:rPr lang="en-GB" dirty="0" smtClean="0"/>
              <a:t>In turn, stocks are in an undesirable state if they are either exploited above the FMSY proxy or have a stock size smaller than the MSY </a:t>
            </a:r>
            <a:r>
              <a:rPr lang="en-GB" dirty="0" err="1" smtClean="0"/>
              <a:t>Btrigger</a:t>
            </a:r>
            <a:r>
              <a:rPr lang="en-GB" dirty="0" smtClean="0"/>
              <a:t> proxy.</a:t>
            </a:r>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31</a:t>
            </a:fld>
            <a:endParaRPr lang="da-DK"/>
          </a:p>
        </p:txBody>
      </p:sp>
    </p:spTree>
    <p:extLst>
      <p:ext uri="{BB962C8B-B14F-4D97-AF65-F5344CB8AC3E}">
        <p14:creationId xmlns:p14="http://schemas.microsoft.com/office/powerpoint/2010/main" val="191687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dirty="0" err="1" smtClean="0"/>
              <a:t>Several</a:t>
            </a:r>
            <a:r>
              <a:rPr lang="es-ES" sz="1200" dirty="0" smtClean="0"/>
              <a:t> </a:t>
            </a:r>
            <a:r>
              <a:rPr lang="es-ES" sz="1200" dirty="0" err="1" smtClean="0"/>
              <a:t>methods</a:t>
            </a:r>
            <a:r>
              <a:rPr lang="es-ES" sz="1200" dirty="0" smtClean="0"/>
              <a:t> </a:t>
            </a:r>
            <a:r>
              <a:rPr lang="es-ES" sz="1200" dirty="0" err="1" smtClean="0"/>
              <a:t>available</a:t>
            </a:r>
            <a:r>
              <a:rPr lang="es-ES" sz="1200" dirty="0" smtClean="0"/>
              <a:t>, </a:t>
            </a:r>
            <a:r>
              <a:rPr lang="es-ES" sz="1200" dirty="0" err="1" smtClean="0"/>
              <a:t>each</a:t>
            </a:r>
            <a:r>
              <a:rPr lang="es-ES" sz="1200" dirty="0" smtClean="0"/>
              <a:t> </a:t>
            </a:r>
            <a:r>
              <a:rPr lang="es-ES" sz="1200" dirty="0" err="1" smtClean="0"/>
              <a:t>using</a:t>
            </a:r>
            <a:r>
              <a:rPr lang="es-ES" sz="1200" dirty="0" smtClean="0"/>
              <a:t> data in </a:t>
            </a:r>
            <a:r>
              <a:rPr lang="es-ES" sz="1200" dirty="0" err="1" smtClean="0"/>
              <a:t>different</a:t>
            </a:r>
            <a:r>
              <a:rPr lang="es-ES" sz="1200" dirty="0" smtClean="0"/>
              <a:t> </a:t>
            </a:r>
            <a:r>
              <a:rPr lang="es-ES" sz="1200" dirty="0" err="1" smtClean="0"/>
              <a:t>ways</a:t>
            </a:r>
            <a:r>
              <a:rPr lang="es-ES" sz="1200" dirty="0" smtClean="0"/>
              <a:t> and </a:t>
            </a:r>
            <a:r>
              <a:rPr lang="es-ES" sz="1200" dirty="0" err="1" smtClean="0"/>
              <a:t>making</a:t>
            </a:r>
            <a:r>
              <a:rPr lang="es-ES" sz="1200" dirty="0" smtClean="0"/>
              <a:t> </a:t>
            </a:r>
            <a:r>
              <a:rPr lang="es-ES" sz="1200" dirty="0" err="1" smtClean="0"/>
              <a:t>different</a:t>
            </a:r>
            <a:r>
              <a:rPr lang="es-ES" sz="1200" dirty="0" smtClean="0"/>
              <a:t> </a:t>
            </a:r>
            <a:r>
              <a:rPr lang="es-ES" sz="1200" dirty="0" err="1" smtClean="0"/>
              <a:t>assumptions</a:t>
            </a:r>
            <a:r>
              <a:rPr lang="es-ES" sz="1200" dirty="0" smtClean="0"/>
              <a:t>:</a:t>
            </a:r>
          </a:p>
          <a:p>
            <a:endParaRPr lang="es-ES" sz="200" dirty="0" smtClean="0"/>
          </a:p>
          <a:p>
            <a:r>
              <a:rPr lang="es-ES" sz="1200" dirty="0" smtClean="0"/>
              <a:t>   </a:t>
            </a:r>
            <a:r>
              <a:rPr lang="es-ES" sz="1200" dirty="0" err="1" smtClean="0"/>
              <a:t>expert</a:t>
            </a:r>
            <a:r>
              <a:rPr lang="es-ES" sz="1200" dirty="0" smtClean="0"/>
              <a:t> </a:t>
            </a:r>
            <a:r>
              <a:rPr lang="es-ES" sz="1200" dirty="0" err="1" smtClean="0"/>
              <a:t>knowledge</a:t>
            </a:r>
            <a:r>
              <a:rPr lang="es-ES" sz="1200" dirty="0" smtClean="0"/>
              <a:t> </a:t>
            </a:r>
            <a:r>
              <a:rPr lang="es-ES" sz="1200" dirty="0" err="1" smtClean="0"/>
              <a:t>needed</a:t>
            </a:r>
            <a:r>
              <a:rPr lang="es-ES" sz="1200" dirty="0" smtClean="0"/>
              <a:t> to </a:t>
            </a:r>
            <a:r>
              <a:rPr lang="es-ES" sz="1200" dirty="0" err="1" smtClean="0"/>
              <a:t>ascertain</a:t>
            </a:r>
            <a:r>
              <a:rPr lang="es-ES" sz="1200" dirty="0" smtClean="0"/>
              <a:t> </a:t>
            </a:r>
            <a:r>
              <a:rPr lang="es-ES" sz="1200" dirty="0" err="1" smtClean="0"/>
              <a:t>that</a:t>
            </a:r>
            <a:r>
              <a:rPr lang="es-ES" sz="1200" dirty="0" smtClean="0"/>
              <a:t> </a:t>
            </a:r>
            <a:r>
              <a:rPr lang="es-ES" sz="1200" dirty="0" err="1" smtClean="0"/>
              <a:t>the</a:t>
            </a:r>
            <a:r>
              <a:rPr lang="es-ES" sz="1200" dirty="0" smtClean="0"/>
              <a:t> </a:t>
            </a:r>
            <a:r>
              <a:rPr lang="es-ES" sz="1200" dirty="0" err="1" smtClean="0"/>
              <a:t>available</a:t>
            </a:r>
            <a:r>
              <a:rPr lang="es-ES" sz="1200" dirty="0" smtClean="0"/>
              <a:t> data are</a:t>
            </a:r>
          </a:p>
          <a:p>
            <a:r>
              <a:rPr lang="es-ES" sz="1200" dirty="0" smtClean="0"/>
              <a:t>   of </a:t>
            </a:r>
            <a:r>
              <a:rPr lang="es-ES" sz="1200" dirty="0" err="1" smtClean="0"/>
              <a:t>sufficient</a:t>
            </a:r>
            <a:r>
              <a:rPr lang="es-ES" sz="1200" dirty="0" smtClean="0"/>
              <a:t> </a:t>
            </a:r>
            <a:r>
              <a:rPr lang="es-ES" sz="1200" dirty="0" err="1" smtClean="0"/>
              <a:t>quality</a:t>
            </a:r>
            <a:r>
              <a:rPr lang="es-ES" sz="1200" dirty="0" smtClean="0"/>
              <a:t> and </a:t>
            </a:r>
            <a:r>
              <a:rPr lang="es-ES" sz="1200" dirty="0" err="1" smtClean="0"/>
              <a:t>that</a:t>
            </a:r>
            <a:r>
              <a:rPr lang="es-ES" sz="1200" dirty="0" smtClean="0"/>
              <a:t> </a:t>
            </a:r>
            <a:r>
              <a:rPr lang="es-ES" sz="1200" dirty="0" err="1" smtClean="0"/>
              <a:t>the</a:t>
            </a:r>
            <a:r>
              <a:rPr lang="es-ES" sz="1200" dirty="0" smtClean="0"/>
              <a:t> </a:t>
            </a:r>
            <a:r>
              <a:rPr lang="es-ES" sz="1200" dirty="0" err="1" smtClean="0"/>
              <a:t>methods</a:t>
            </a:r>
            <a:r>
              <a:rPr lang="es-ES" sz="1200" dirty="0" smtClean="0"/>
              <a:t> are </a:t>
            </a:r>
            <a:r>
              <a:rPr lang="es-ES" sz="1200" dirty="0" err="1" smtClean="0"/>
              <a:t>appropriate</a:t>
            </a:r>
            <a:r>
              <a:rPr lang="es-ES" sz="1200" dirty="0" smtClean="0"/>
              <a:t> </a:t>
            </a:r>
            <a:r>
              <a:rPr lang="es-ES" sz="1200" dirty="0" err="1" smtClean="0"/>
              <a:t>for</a:t>
            </a:r>
            <a:r>
              <a:rPr lang="es-ES" sz="1200" dirty="0" smtClean="0"/>
              <a:t> </a:t>
            </a:r>
            <a:r>
              <a:rPr lang="es-ES" sz="1200" dirty="0" err="1" smtClean="0"/>
              <a:t>the</a:t>
            </a:r>
            <a:r>
              <a:rPr lang="es-ES" sz="1200" dirty="0" smtClean="0"/>
              <a:t> stock</a:t>
            </a:r>
          </a:p>
          <a:p>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32</a:t>
            </a:fld>
            <a:endParaRPr lang="da-DK"/>
          </a:p>
        </p:txBody>
      </p:sp>
    </p:spTree>
    <p:extLst>
      <p:ext uri="{BB962C8B-B14F-4D97-AF65-F5344CB8AC3E}">
        <p14:creationId xmlns:p14="http://schemas.microsoft.com/office/powerpoint/2010/main" val="10255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Surplus production model. internally estimate FMSY and BMSY as part of the model fitting. </a:t>
            </a:r>
          </a:p>
          <a:p>
            <a:endParaRPr lang="en-US" dirty="0" smtClean="0"/>
          </a:p>
          <a:p>
            <a:r>
              <a:rPr lang="en-GB" dirty="0" smtClean="0"/>
              <a:t>the BMSY parameter estimated by the model is not considered as a reference point. </a:t>
            </a:r>
          </a:p>
          <a:p>
            <a:r>
              <a:rPr lang="en-GB" dirty="0" smtClean="0"/>
              <a:t>ICES set MSY </a:t>
            </a:r>
            <a:r>
              <a:rPr lang="en-GB" dirty="0" err="1" smtClean="0"/>
              <a:t>Btrigger</a:t>
            </a:r>
            <a:r>
              <a:rPr lang="en-GB" dirty="0" smtClean="0"/>
              <a:t> at BMSY/2, in parallel with what has been the usual ICES practice when surplus production models are used for Category 1 stocks</a:t>
            </a:r>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33</a:t>
            </a:fld>
            <a:endParaRPr lang="da-DK"/>
          </a:p>
        </p:txBody>
      </p:sp>
    </p:spTree>
    <p:extLst>
      <p:ext uri="{BB962C8B-B14F-4D97-AF65-F5344CB8AC3E}">
        <p14:creationId xmlns:p14="http://schemas.microsoft.com/office/powerpoint/2010/main" val="758895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Surplus production model. internally estimate FMSY and BMSY as part of the model fitting. </a:t>
            </a:r>
          </a:p>
          <a:p>
            <a:endParaRPr lang="en-US" dirty="0" smtClean="0"/>
          </a:p>
          <a:p>
            <a:r>
              <a:rPr lang="en-GB" dirty="0" smtClean="0"/>
              <a:t>the BMSY parameter estimated by the model is not considered as a reference point. </a:t>
            </a:r>
          </a:p>
          <a:p>
            <a:r>
              <a:rPr lang="en-GB" dirty="0" smtClean="0"/>
              <a:t>ICES set MSY </a:t>
            </a:r>
            <a:r>
              <a:rPr lang="en-GB" dirty="0" err="1" smtClean="0"/>
              <a:t>Btrigger</a:t>
            </a:r>
            <a:r>
              <a:rPr lang="en-GB" dirty="0" smtClean="0"/>
              <a:t> at BMSY/2, in parallel with what has been the usual ICES practice when surplus production models are used for Category 1 stocks</a:t>
            </a:r>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34</a:t>
            </a:fld>
            <a:endParaRPr lang="da-DK"/>
          </a:p>
        </p:txBody>
      </p:sp>
    </p:spTree>
    <p:extLst>
      <p:ext uri="{BB962C8B-B14F-4D97-AF65-F5344CB8AC3E}">
        <p14:creationId xmlns:p14="http://schemas.microsoft.com/office/powerpoint/2010/main" val="145057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mean length-based mortality estimator of </a:t>
            </a:r>
            <a:r>
              <a:rPr lang="en-GB" dirty="0" err="1" smtClean="0"/>
              <a:t>Gedamke</a:t>
            </a:r>
            <a:r>
              <a:rPr lang="en-GB" dirty="0" smtClean="0"/>
              <a:t> and Hoenig (2006) is a </a:t>
            </a:r>
            <a:r>
              <a:rPr lang="en-GB" dirty="0" err="1" smtClean="0"/>
              <a:t>nonequilibrium</a:t>
            </a:r>
            <a:r>
              <a:rPr lang="en-GB" dirty="0" smtClean="0"/>
              <a:t> extension of the </a:t>
            </a:r>
            <a:r>
              <a:rPr lang="en-GB" dirty="0" err="1" smtClean="0"/>
              <a:t>Beverton</a:t>
            </a:r>
            <a:r>
              <a:rPr lang="en-GB" dirty="0" smtClean="0"/>
              <a:t> and Holt (1957) mean length mortality estimator. </a:t>
            </a:r>
          </a:p>
          <a:p>
            <a:endParaRPr lang="en-US" dirty="0" smtClean="0"/>
          </a:p>
          <a:p>
            <a:r>
              <a:rPr lang="en-GB" dirty="0" smtClean="0"/>
              <a:t>From a time-series of mean length data, total mortality rates are estimated in blocks of time as well as the years in which the mortality changed. </a:t>
            </a:r>
          </a:p>
          <a:p>
            <a:endParaRPr lang="en-GB" dirty="0" smtClean="0"/>
          </a:p>
          <a:p>
            <a:r>
              <a:rPr lang="en-GB" dirty="0" smtClean="0"/>
              <a:t>The model uses a likelihood approach to obtain parameters that maximize goodness-of-fit to the mean length data. </a:t>
            </a:r>
          </a:p>
          <a:p>
            <a:endParaRPr lang="en-GB" dirty="0" smtClean="0"/>
          </a:p>
          <a:p>
            <a:r>
              <a:rPr lang="en-GB" dirty="0" smtClean="0"/>
              <a:t>With an external estimate of the natural mortality rate (M), the fishing mortality rate (F) in the most recent time block of the time-series can be derived.</a:t>
            </a:r>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35</a:t>
            </a:fld>
            <a:endParaRPr lang="da-DK"/>
          </a:p>
        </p:txBody>
      </p:sp>
    </p:spTree>
    <p:extLst>
      <p:ext uri="{BB962C8B-B14F-4D97-AF65-F5344CB8AC3E}">
        <p14:creationId xmlns:p14="http://schemas.microsoft.com/office/powerpoint/2010/main" val="2057909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 I’d like to share a few thoughts.</a:t>
            </a:r>
          </a:p>
          <a:p>
            <a:endParaRPr lang="en-US" dirty="0" smtClean="0"/>
          </a:p>
          <a:p>
            <a:r>
              <a:rPr lang="en-US" dirty="0" smtClean="0"/>
              <a:t>As I said,</a:t>
            </a:r>
            <a:r>
              <a:rPr lang="en-US" baseline="0" dirty="0" smtClean="0"/>
              <a:t> I oversee a lot of stock assessments at ICES, including every DLS. And the amount of data I see thrown overbroad is far greater than the data used.</a:t>
            </a:r>
          </a:p>
          <a:p>
            <a:endParaRPr lang="en-US" baseline="0" dirty="0" smtClean="0"/>
          </a:p>
          <a:p>
            <a:r>
              <a:rPr lang="en-US" baseline="0" dirty="0" smtClean="0"/>
              <a:t>It is really shocking, and frankly, it is an unaffordable luxury. </a:t>
            </a:r>
          </a:p>
          <a:p>
            <a:endParaRPr lang="en-US" baseline="0" dirty="0" smtClean="0"/>
          </a:p>
          <a:p>
            <a:r>
              <a:rPr lang="en-US" baseline="0" dirty="0" smtClean="0"/>
              <a:t>We keep complaining that they’re data-limited, but I don’t see it that way.</a:t>
            </a:r>
          </a:p>
          <a:p>
            <a:endParaRPr lang="en-US" baseline="0" dirty="0" smtClean="0"/>
          </a:p>
          <a:p>
            <a:r>
              <a:rPr lang="en-US" dirty="0" smtClean="0"/>
              <a:t>I think that we’re actually</a:t>
            </a:r>
            <a:r>
              <a:rPr lang="en-US" baseline="0" dirty="0" smtClean="0"/>
              <a:t> limited by our ability to use the data that we do have. We need to find clever, simple methods that better inform the sustainable use of fishery resources. </a:t>
            </a:r>
          </a:p>
          <a:p>
            <a:endParaRPr lang="en-US" baseline="0" dirty="0" smtClean="0"/>
          </a:p>
          <a:p>
            <a:r>
              <a:rPr lang="en-US" baseline="0" dirty="0" smtClean="0"/>
              <a:t>To do this, I think we need to increase transparency as well. In this effort, I’m working to bring all ICES stock assessment information on line. We already have this for analytical assessments, but data-limited are next. And for DLS, the raw data will be available for download as well as the information and calculations that were done. These and the history of TACs and catch will be online. So, for (almost all) stocks in the north-east Atlantic the data should be publically accessible.</a:t>
            </a:r>
            <a:endParaRPr lang="da-DK" dirty="0"/>
          </a:p>
        </p:txBody>
      </p:sp>
      <p:sp>
        <p:nvSpPr>
          <p:cNvPr id="4" name="Slide Number Placeholder 3"/>
          <p:cNvSpPr>
            <a:spLocks noGrp="1"/>
          </p:cNvSpPr>
          <p:nvPr>
            <p:ph type="sldNum" sz="quarter" idx="10"/>
          </p:nvPr>
        </p:nvSpPr>
        <p:spPr/>
        <p:txBody>
          <a:bodyPr/>
          <a:lstStyle/>
          <a:p>
            <a:fld id="{5C5C6771-C813-401F-BF6C-47306D21120B}" type="slidenum">
              <a:rPr lang="da-DK" smtClean="0">
                <a:solidFill>
                  <a:prstClr val="black"/>
                </a:solidFill>
              </a:rPr>
              <a:pPr/>
              <a:t>45</a:t>
            </a:fld>
            <a:endParaRPr lang="da-DK">
              <a:solidFill>
                <a:prstClr val="black"/>
              </a:solidFill>
            </a:endParaRPr>
          </a:p>
        </p:txBody>
      </p:sp>
    </p:spTree>
    <p:extLst>
      <p:ext uri="{BB962C8B-B14F-4D97-AF65-F5344CB8AC3E}">
        <p14:creationId xmlns:p14="http://schemas.microsoft.com/office/powerpoint/2010/main" val="2112914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5C5C6771-C813-401F-BF6C-47306D21120B}" type="slidenum">
              <a:rPr lang="da-DK" smtClean="0">
                <a:solidFill>
                  <a:prstClr val="black"/>
                </a:solidFill>
              </a:rPr>
              <a:pPr/>
              <a:t>46</a:t>
            </a:fld>
            <a:endParaRPr lang="da-DK">
              <a:solidFill>
                <a:prstClr val="black"/>
              </a:solidFill>
            </a:endParaRPr>
          </a:p>
        </p:txBody>
      </p:sp>
    </p:spTree>
    <p:extLst>
      <p:ext uri="{BB962C8B-B14F-4D97-AF65-F5344CB8AC3E}">
        <p14:creationId xmlns:p14="http://schemas.microsoft.com/office/powerpoint/2010/main" val="1149527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47</a:t>
            </a:fld>
            <a:endParaRPr lang="da-DK"/>
          </a:p>
        </p:txBody>
      </p:sp>
    </p:spTree>
    <p:extLst>
      <p:ext uri="{BB962C8B-B14F-4D97-AF65-F5344CB8AC3E}">
        <p14:creationId xmlns:p14="http://schemas.microsoft.com/office/powerpoint/2010/main" val="2143695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2FC7E0CE-358D-4E6B-9786-63D5AC312391}" type="slidenum">
              <a:rPr lang="da-DK" smtClean="0"/>
              <a:t>6</a:t>
            </a:fld>
            <a:endParaRPr lang="da-DK"/>
          </a:p>
        </p:txBody>
      </p:sp>
    </p:spTree>
    <p:extLst>
      <p:ext uri="{BB962C8B-B14F-4D97-AF65-F5344CB8AC3E}">
        <p14:creationId xmlns:p14="http://schemas.microsoft.com/office/powerpoint/2010/main" val="3464143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5C5C6771-C813-401F-BF6C-47306D21120B}" type="slidenum">
              <a:rPr lang="da-DK" smtClean="0">
                <a:solidFill>
                  <a:prstClr val="black"/>
                </a:solidFill>
              </a:rPr>
              <a:pPr/>
              <a:t>7</a:t>
            </a:fld>
            <a:endParaRPr lang="da-DK">
              <a:solidFill>
                <a:prstClr val="black"/>
              </a:solidFill>
            </a:endParaRPr>
          </a:p>
        </p:txBody>
      </p:sp>
    </p:spTree>
    <p:extLst>
      <p:ext uri="{BB962C8B-B14F-4D97-AF65-F5344CB8AC3E}">
        <p14:creationId xmlns:p14="http://schemas.microsoft.com/office/powerpoint/2010/main" val="2836396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D543CFF-2846-4826-85A3-2E376A3644AE}" type="slidenum">
              <a:rPr lang="da-DK" smtClean="0"/>
              <a:t>9</a:t>
            </a:fld>
            <a:endParaRPr lang="da-DK"/>
          </a:p>
        </p:txBody>
      </p:sp>
    </p:spTree>
    <p:extLst>
      <p:ext uri="{BB962C8B-B14F-4D97-AF65-F5344CB8AC3E}">
        <p14:creationId xmlns:p14="http://schemas.microsoft.com/office/powerpoint/2010/main" val="397987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D543CFF-2846-4826-85A3-2E376A3644AE}" type="slidenum">
              <a:rPr lang="da-DK" smtClean="0"/>
              <a:t>10</a:t>
            </a:fld>
            <a:endParaRPr lang="da-DK"/>
          </a:p>
        </p:txBody>
      </p:sp>
    </p:spTree>
    <p:extLst>
      <p:ext uri="{BB962C8B-B14F-4D97-AF65-F5344CB8AC3E}">
        <p14:creationId xmlns:p14="http://schemas.microsoft.com/office/powerpoint/2010/main" val="119441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D543CFF-2846-4826-85A3-2E376A3644AE}" type="slidenum">
              <a:rPr lang="da-DK" smtClean="0"/>
              <a:t>11</a:t>
            </a:fld>
            <a:endParaRPr lang="da-DK"/>
          </a:p>
        </p:txBody>
      </p:sp>
    </p:spTree>
    <p:extLst>
      <p:ext uri="{BB962C8B-B14F-4D97-AF65-F5344CB8AC3E}">
        <p14:creationId xmlns:p14="http://schemas.microsoft.com/office/powerpoint/2010/main" val="392072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5C5C6771-C813-401F-BF6C-47306D21120B}" type="slidenum">
              <a:rPr lang="da-DK" smtClean="0"/>
              <a:t>12</a:t>
            </a:fld>
            <a:endParaRPr lang="da-DK"/>
          </a:p>
        </p:txBody>
      </p:sp>
    </p:spTree>
    <p:extLst>
      <p:ext uri="{BB962C8B-B14F-4D97-AF65-F5344CB8AC3E}">
        <p14:creationId xmlns:p14="http://schemas.microsoft.com/office/powerpoint/2010/main" val="4235928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543CFF-2846-4826-85A3-2E376A3644AE}" type="slidenum">
              <a:rPr lang="da-DK" smtClean="0"/>
              <a:t>14</a:t>
            </a:fld>
            <a:endParaRPr lang="da-DK"/>
          </a:p>
        </p:txBody>
      </p:sp>
    </p:spTree>
    <p:extLst>
      <p:ext uri="{BB962C8B-B14F-4D97-AF65-F5344CB8AC3E}">
        <p14:creationId xmlns:p14="http://schemas.microsoft.com/office/powerpoint/2010/main" val="4031522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76275" y="5345359"/>
            <a:ext cx="1724025" cy="898278"/>
          </a:xfrm>
          <a:prstGeom prst="rect">
            <a:avLst/>
          </a:prstGeom>
        </p:spPr>
      </p:pic>
      <p:sp>
        <p:nvSpPr>
          <p:cNvPr id="14" name="Pladsholder til tekst 13"/>
          <p:cNvSpPr>
            <a:spLocks noGrp="1"/>
          </p:cNvSpPr>
          <p:nvPr>
            <p:ph type="body" sz="quarter" idx="10" hasCustomPrompt="1"/>
          </p:nvPr>
        </p:nvSpPr>
        <p:spPr>
          <a:xfrm>
            <a:off x="638174" y="769938"/>
            <a:ext cx="9220201" cy="997730"/>
          </a:xfrm>
        </p:spPr>
        <p:txBody>
          <a:bodyPr>
            <a:noAutofit/>
          </a:bodyPr>
          <a:lstStyle>
            <a:lvl1pPr marL="0" indent="0">
              <a:buNone/>
              <a:defRPr sz="7000" baseline="0">
                <a:solidFill>
                  <a:schemeClr val="bg1"/>
                </a:solidFill>
              </a:defRPr>
            </a:lvl1pPr>
            <a:lvl2pPr>
              <a:defRPr sz="4000"/>
            </a:lvl2pPr>
            <a:lvl3pPr>
              <a:defRPr sz="4000"/>
            </a:lvl3pPr>
            <a:lvl4pPr>
              <a:defRPr sz="4000"/>
            </a:lvl4pPr>
            <a:lvl5pPr>
              <a:defRPr sz="4000"/>
            </a:lvl5pPr>
          </a:lstStyle>
          <a:p>
            <a:pPr lvl="0"/>
            <a:r>
              <a:rPr lang="da-DK" dirty="0" err="1" smtClean="0"/>
              <a:t>Powerpoint</a:t>
            </a:r>
            <a:r>
              <a:rPr lang="da-DK" dirty="0" smtClean="0"/>
              <a:t> </a:t>
            </a:r>
            <a:r>
              <a:rPr lang="da-DK" dirty="0" err="1" smtClean="0"/>
              <a:t>title</a:t>
            </a:r>
            <a:endParaRPr lang="da-DK" dirty="0"/>
          </a:p>
        </p:txBody>
      </p:sp>
      <p:sp>
        <p:nvSpPr>
          <p:cNvPr id="20" name="Pladsholder til tekst 18"/>
          <p:cNvSpPr>
            <a:spLocks noGrp="1"/>
          </p:cNvSpPr>
          <p:nvPr>
            <p:ph type="body" sz="quarter" idx="12" hasCustomPrompt="1"/>
          </p:nvPr>
        </p:nvSpPr>
        <p:spPr>
          <a:xfrm>
            <a:off x="676276" y="1767668"/>
            <a:ext cx="9182100" cy="2674938"/>
          </a:xfrm>
        </p:spPr>
        <p:txBody>
          <a:bodyPr/>
          <a:lstStyle>
            <a:lvl1pPr marL="0" indent="0">
              <a:buNone/>
              <a:defRPr>
                <a:solidFill>
                  <a:schemeClr val="bg1">
                    <a:lumMod val="85000"/>
                  </a:schemeClr>
                </a:solidFill>
              </a:defRPr>
            </a:lvl1pPr>
          </a:lstStyle>
          <a:p>
            <a:pPr lvl="0"/>
            <a:r>
              <a:rPr lang="da-DK" dirty="0" smtClean="0"/>
              <a:t>Subheader</a:t>
            </a:r>
            <a:endParaRPr lang="da-DK" dirty="0"/>
          </a:p>
        </p:txBody>
      </p:sp>
      <p:pic>
        <p:nvPicPr>
          <p:cNvPr id="9" name="Billed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2383" y="6195173"/>
            <a:ext cx="2560542" cy="384081"/>
          </a:xfrm>
          <a:prstGeom prst="rect">
            <a:avLst/>
          </a:prstGeom>
        </p:spPr>
      </p:pic>
    </p:spTree>
    <p:extLst>
      <p:ext uri="{BB962C8B-B14F-4D97-AF65-F5344CB8AC3E}">
        <p14:creationId xmlns:p14="http://schemas.microsoft.com/office/powerpoint/2010/main" val="2301310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da-DK"/>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da-DK"/>
          </a:p>
        </p:txBody>
      </p:sp>
      <p:sp>
        <p:nvSpPr>
          <p:cNvPr id="4" name="Date Placeholder 3"/>
          <p:cNvSpPr>
            <a:spLocks noGrp="1"/>
          </p:cNvSpPr>
          <p:nvPr>
            <p:ph type="dt" sz="half" idx="10"/>
          </p:nvPr>
        </p:nvSpPr>
        <p:spPr/>
        <p:txBody>
          <a:bodyPr/>
          <a:lstStyle/>
          <a:p>
            <a:fld id="{A9473ECD-AE77-4581-A3CB-0A89A2469EF1}" type="datetimeFigureOut">
              <a:rPr lang="da-DK" smtClean="0"/>
              <a:t>15-09-2016</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595AF0E3-98D1-4068-9FD0-6E3A9E9FB5E9}" type="slidenum">
              <a:rPr lang="da-DK" smtClean="0"/>
              <a:t>‹#›</a:t>
            </a:fld>
            <a:endParaRPr lang="da-DK"/>
          </a:p>
        </p:txBody>
      </p:sp>
    </p:spTree>
    <p:extLst>
      <p:ext uri="{BB962C8B-B14F-4D97-AF65-F5344CB8AC3E}">
        <p14:creationId xmlns:p14="http://schemas.microsoft.com/office/powerpoint/2010/main" val="1714890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da-DK"/>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a-DK"/>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714374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770547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da-DK"/>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205234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Date Placeholder 4"/>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52595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a-DK"/>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Date Placeholder 6"/>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64738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Date Placeholder 2"/>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493886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283354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da-DK"/>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481195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da-DK"/>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03877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76275" y="5345359"/>
            <a:ext cx="1724025" cy="898278"/>
          </a:xfrm>
          <a:prstGeom prst="rect">
            <a:avLst/>
          </a:prstGeom>
        </p:spPr>
      </p:pic>
      <p:sp>
        <p:nvSpPr>
          <p:cNvPr id="14" name="Pladsholder til tekst 13"/>
          <p:cNvSpPr>
            <a:spLocks noGrp="1"/>
          </p:cNvSpPr>
          <p:nvPr>
            <p:ph type="body" sz="quarter" idx="10" hasCustomPrompt="1"/>
          </p:nvPr>
        </p:nvSpPr>
        <p:spPr>
          <a:xfrm>
            <a:off x="638174" y="769938"/>
            <a:ext cx="9220201" cy="997730"/>
          </a:xfrm>
        </p:spPr>
        <p:txBody>
          <a:bodyPr>
            <a:noAutofit/>
          </a:bodyPr>
          <a:lstStyle>
            <a:lvl1pPr marL="0" indent="0">
              <a:buNone/>
              <a:defRPr sz="7000" baseline="0">
                <a:solidFill>
                  <a:schemeClr val="bg1"/>
                </a:solidFill>
              </a:defRPr>
            </a:lvl1pPr>
            <a:lvl2pPr>
              <a:defRPr sz="4000"/>
            </a:lvl2pPr>
            <a:lvl3pPr>
              <a:defRPr sz="4000"/>
            </a:lvl3pPr>
            <a:lvl4pPr>
              <a:defRPr sz="4000"/>
            </a:lvl4pPr>
            <a:lvl5pPr>
              <a:defRPr sz="4000"/>
            </a:lvl5pPr>
          </a:lstStyle>
          <a:p>
            <a:pPr lvl="0"/>
            <a:r>
              <a:rPr lang="da-DK" dirty="0" err="1" smtClean="0"/>
              <a:t>Powerpoint</a:t>
            </a:r>
            <a:r>
              <a:rPr lang="da-DK" dirty="0" smtClean="0"/>
              <a:t> </a:t>
            </a:r>
            <a:r>
              <a:rPr lang="da-DK" dirty="0" err="1" smtClean="0"/>
              <a:t>title</a:t>
            </a:r>
            <a:endParaRPr lang="da-DK" dirty="0"/>
          </a:p>
        </p:txBody>
      </p:sp>
      <p:sp>
        <p:nvSpPr>
          <p:cNvPr id="20" name="Pladsholder til tekst 18"/>
          <p:cNvSpPr>
            <a:spLocks noGrp="1"/>
          </p:cNvSpPr>
          <p:nvPr>
            <p:ph type="body" sz="quarter" idx="12" hasCustomPrompt="1"/>
          </p:nvPr>
        </p:nvSpPr>
        <p:spPr>
          <a:xfrm>
            <a:off x="676276" y="1767668"/>
            <a:ext cx="9182100" cy="2674938"/>
          </a:xfrm>
        </p:spPr>
        <p:txBody>
          <a:bodyPr/>
          <a:lstStyle>
            <a:lvl1pPr marL="0" indent="0">
              <a:buNone/>
              <a:defRPr>
                <a:solidFill>
                  <a:schemeClr val="bg1">
                    <a:lumMod val="85000"/>
                  </a:schemeClr>
                </a:solidFill>
              </a:defRPr>
            </a:lvl1pPr>
          </a:lstStyle>
          <a:p>
            <a:pPr lvl="0"/>
            <a:r>
              <a:rPr lang="da-DK" dirty="0" smtClean="0"/>
              <a:t>Subheader</a:t>
            </a:r>
            <a:endParaRPr lang="da-DK" dirty="0"/>
          </a:p>
        </p:txBody>
      </p:sp>
      <p:pic>
        <p:nvPicPr>
          <p:cNvPr id="9" name="Billed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2383" y="6195173"/>
            <a:ext cx="2560542" cy="384081"/>
          </a:xfrm>
          <a:prstGeom prst="rect">
            <a:avLst/>
          </a:prstGeom>
        </p:spPr>
      </p:pic>
    </p:spTree>
    <p:extLst>
      <p:ext uri="{BB962C8B-B14F-4D97-AF65-F5344CB8AC3E}">
        <p14:creationId xmlns:p14="http://schemas.microsoft.com/office/powerpoint/2010/main" val="802804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464704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5689374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da-DK"/>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a-DK"/>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7173701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681428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da-DK"/>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7982731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Date Placeholder 4"/>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264268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a-DK"/>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Date Placeholder 6"/>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518224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Date Placeholder 2"/>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929383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865079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da-DK"/>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954485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3174" y="627063"/>
            <a:ext cx="1247775" cy="561975"/>
          </a:xfrm>
          <a:prstGeom prst="rect">
            <a:avLst/>
          </a:prstGeom>
        </p:spPr>
      </p:pic>
      <p:sp>
        <p:nvSpPr>
          <p:cNvPr id="11" name="Titel 1"/>
          <p:cNvSpPr>
            <a:spLocks noGrp="1"/>
          </p:cNvSpPr>
          <p:nvPr>
            <p:ph type="title" hasCustomPrompt="1"/>
          </p:nvPr>
        </p:nvSpPr>
        <p:spPr>
          <a:xfrm>
            <a:off x="647700" y="427037"/>
            <a:ext cx="9343323" cy="1063625"/>
          </a:xfrm>
        </p:spPr>
        <p:txBody>
          <a:bodyPr>
            <a:normAutofit/>
          </a:bodyPr>
          <a:lstStyle>
            <a:lvl1pPr>
              <a:defRPr sz="4000" b="1">
                <a:solidFill>
                  <a:srgbClr val="00265A"/>
                </a:solidFill>
                <a:latin typeface="+mn-lt"/>
              </a:defRPr>
            </a:lvl1pPr>
          </a:lstStyle>
          <a:p>
            <a:r>
              <a:rPr lang="da-DK" dirty="0" smtClean="0"/>
              <a:t>Slide </a:t>
            </a:r>
            <a:r>
              <a:rPr lang="da-DK" dirty="0" err="1" smtClean="0"/>
              <a:t>title</a:t>
            </a:r>
            <a:endParaRPr lang="da-DK" dirty="0"/>
          </a:p>
        </p:txBody>
      </p:sp>
      <p:sp>
        <p:nvSpPr>
          <p:cNvPr id="12" name="Pladsholder til indhold 2"/>
          <p:cNvSpPr>
            <a:spLocks noGrp="1"/>
          </p:cNvSpPr>
          <p:nvPr>
            <p:ph idx="1" hasCustomPrompt="1"/>
          </p:nvPr>
        </p:nvSpPr>
        <p:spPr>
          <a:xfrm>
            <a:off x="676273" y="1524000"/>
            <a:ext cx="10734675" cy="4619625"/>
          </a:xfrm>
        </p:spPr>
        <p:txBody>
          <a:bodyPr/>
          <a:lstStyle>
            <a:lvl1pPr algn="l">
              <a:lnSpc>
                <a:spcPts val="1700"/>
              </a:lnSpc>
              <a:spcBef>
                <a:spcPts val="1100"/>
              </a:spcBef>
              <a:buSzPct val="95000"/>
              <a:defRPr sz="2800"/>
            </a:lvl1pPr>
          </a:lstStyle>
          <a:p>
            <a:pPr algn="l">
              <a:lnSpc>
                <a:spcPts val="1700"/>
              </a:lnSpc>
              <a:spcBef>
                <a:spcPts val="1100"/>
              </a:spcBef>
            </a:pPr>
            <a:r>
              <a:rPr lang="da-DK" sz="1300" dirty="0" err="1" smtClean="0"/>
              <a:t>Aperibuscimod</a:t>
            </a:r>
            <a:r>
              <a:rPr lang="da-DK" sz="1300" dirty="0" smtClean="0"/>
              <a:t> </a:t>
            </a:r>
            <a:r>
              <a:rPr lang="da-DK" sz="1300" dirty="0" err="1" smtClean="0"/>
              <a:t>quatem</a:t>
            </a:r>
            <a:r>
              <a:rPr lang="da-DK" sz="1300" dirty="0" smtClean="0"/>
              <a:t> lam </a:t>
            </a:r>
            <a:r>
              <a:rPr lang="da-DK" sz="1300" dirty="0" err="1" smtClean="0"/>
              <a:t>faccullabor</a:t>
            </a:r>
            <a:r>
              <a:rPr lang="da-DK" sz="1300" dirty="0" smtClean="0"/>
              <a:t> re </a:t>
            </a:r>
            <a:r>
              <a:rPr lang="da-DK" sz="1300" dirty="0" err="1" smtClean="0"/>
              <a:t>quidit</a:t>
            </a:r>
            <a:r>
              <a:rPr lang="da-DK" sz="1300" dirty="0" smtClean="0"/>
              <a:t> </a:t>
            </a:r>
            <a:r>
              <a:rPr lang="da-DK" sz="1300" dirty="0" err="1" smtClean="0"/>
              <a:t>dolo</a:t>
            </a:r>
            <a:r>
              <a:rPr lang="da-DK" sz="1300" dirty="0" smtClean="0"/>
              <a:t> </a:t>
            </a:r>
            <a:r>
              <a:rPr lang="da-DK" sz="1300" dirty="0" err="1" smtClean="0"/>
              <a:t>quas</a:t>
            </a:r>
            <a:r>
              <a:rPr lang="da-DK" sz="1300" dirty="0" smtClean="0"/>
              <a:t> ea nos et la </a:t>
            </a:r>
            <a:r>
              <a:rPr lang="da-DK" sz="1300" dirty="0" err="1" smtClean="0"/>
              <a:t>velenim</a:t>
            </a:r>
            <a:r>
              <a:rPr lang="da-DK" sz="1300" dirty="0" smtClean="0"/>
              <a:t> </a:t>
            </a:r>
            <a:r>
              <a:rPr lang="da-DK" sz="1300" dirty="0" err="1" smtClean="0"/>
              <a:t>aximus</a:t>
            </a:r>
            <a:r>
              <a:rPr lang="da-DK" sz="1300" dirty="0" smtClean="0"/>
              <a:t>, </a:t>
            </a:r>
            <a:r>
              <a:rPr lang="da-DK" sz="1300" dirty="0" err="1" smtClean="0"/>
              <a:t>commosantur</a:t>
            </a:r>
            <a:r>
              <a:rPr lang="da-DK" sz="1300" dirty="0" smtClean="0"/>
              <a:t>?</a:t>
            </a:r>
          </a:p>
          <a:p>
            <a:pPr algn="l">
              <a:lnSpc>
                <a:spcPts val="1700"/>
              </a:lnSpc>
              <a:spcBef>
                <a:spcPts val="1100"/>
              </a:spcBef>
            </a:pPr>
            <a:r>
              <a:rPr lang="da-DK" sz="1300" dirty="0" err="1" smtClean="0"/>
              <a:t>Harios</a:t>
            </a:r>
            <a:r>
              <a:rPr lang="da-DK" sz="1300" dirty="0" smtClean="0"/>
              <a:t> </a:t>
            </a:r>
            <a:r>
              <a:rPr lang="da-DK" sz="1300" dirty="0" err="1" smtClean="0"/>
              <a:t>dollabo</a:t>
            </a:r>
            <a:r>
              <a:rPr lang="da-DK" sz="1300" dirty="0" smtClean="0"/>
              <a:t>. Nam </a:t>
            </a:r>
            <a:r>
              <a:rPr lang="da-DK" sz="1300" dirty="0" err="1" smtClean="0"/>
              <a:t>quis</a:t>
            </a:r>
            <a:r>
              <a:rPr lang="da-DK" sz="1300" dirty="0" smtClean="0"/>
              <a:t> </a:t>
            </a:r>
            <a:r>
              <a:rPr lang="da-DK" sz="1300" dirty="0" err="1" smtClean="0"/>
              <a:t>mollacc</a:t>
            </a:r>
            <a:r>
              <a:rPr lang="da-DK" sz="1300" dirty="0" smtClean="0"/>
              <a:t> </a:t>
            </a:r>
            <a:r>
              <a:rPr lang="da-DK" sz="1300" dirty="0" err="1" smtClean="0"/>
              <a:t>usapic</a:t>
            </a:r>
            <a:r>
              <a:rPr lang="da-DK" sz="1300" dirty="0" smtClean="0"/>
              <a:t> to od et, </a:t>
            </a:r>
            <a:r>
              <a:rPr lang="da-DK" sz="1300" dirty="0" err="1" smtClean="0"/>
              <a:t>que</a:t>
            </a:r>
            <a:r>
              <a:rPr lang="da-DK" sz="1300" dirty="0" smtClean="0"/>
              <a:t> et </a:t>
            </a:r>
            <a:r>
              <a:rPr lang="da-DK" sz="1300" dirty="0" err="1" smtClean="0"/>
              <a:t>aperore</a:t>
            </a:r>
            <a:r>
              <a:rPr lang="da-DK" sz="1300" dirty="0" smtClean="0"/>
              <a:t>, </a:t>
            </a:r>
            <a:r>
              <a:rPr lang="da-DK" sz="1300" dirty="0" err="1" smtClean="0"/>
              <a:t>cusandi</a:t>
            </a:r>
            <a:r>
              <a:rPr lang="da-DK" sz="1300" dirty="0" smtClean="0"/>
              <a:t> </a:t>
            </a:r>
            <a:r>
              <a:rPr lang="da-DK" sz="1300" dirty="0" err="1" smtClean="0"/>
              <a:t>aut</a:t>
            </a:r>
            <a:r>
              <a:rPr lang="da-DK" sz="1300" dirty="0" smtClean="0"/>
              <a:t> </a:t>
            </a:r>
            <a:r>
              <a:rPr lang="da-DK" sz="1300" dirty="0" err="1" smtClean="0"/>
              <a:t>pelicii</a:t>
            </a:r>
            <a:r>
              <a:rPr lang="da-DK" sz="1300" dirty="0" smtClean="0"/>
              <a:t> </a:t>
            </a:r>
            <a:r>
              <a:rPr lang="da-DK" sz="1300" dirty="0" err="1" smtClean="0"/>
              <a:t>stotam</a:t>
            </a:r>
            <a:r>
              <a:rPr lang="da-DK" sz="1300" dirty="0" smtClean="0"/>
              <a:t> </a:t>
            </a:r>
            <a:r>
              <a:rPr lang="da-DK" sz="1300" dirty="0" err="1" smtClean="0"/>
              <a:t>disciis</a:t>
            </a:r>
            <a:r>
              <a:rPr lang="da-DK" sz="1300" dirty="0" smtClean="0"/>
              <a:t> si te pa </a:t>
            </a:r>
            <a:r>
              <a:rPr lang="da-DK" sz="1300" dirty="0" err="1" smtClean="0"/>
              <a:t>voles</a:t>
            </a:r>
            <a:r>
              <a:rPr lang="da-DK" sz="1300" dirty="0" smtClean="0"/>
              <a:t> </a:t>
            </a:r>
            <a:r>
              <a:rPr lang="da-DK" sz="1300" dirty="0" err="1" smtClean="0"/>
              <a:t>esendi</a:t>
            </a:r>
            <a:r>
              <a:rPr lang="da-DK" sz="1300" dirty="0" smtClean="0"/>
              <a:t> </a:t>
            </a:r>
            <a:r>
              <a:rPr lang="da-DK" sz="1300" dirty="0" err="1" smtClean="0"/>
              <a:t>volupiet</a:t>
            </a:r>
            <a:r>
              <a:rPr lang="da-DK" sz="1300" dirty="0" smtClean="0"/>
              <a:t> </a:t>
            </a:r>
            <a:r>
              <a:rPr lang="da-DK" sz="1300" dirty="0" err="1" smtClean="0"/>
              <a:t>omnis</a:t>
            </a:r>
            <a:r>
              <a:rPr lang="da-DK" sz="1300" dirty="0" smtClean="0"/>
              <a:t> </a:t>
            </a:r>
            <a:r>
              <a:rPr lang="da-DK" sz="1300" dirty="0" err="1" smtClean="0"/>
              <a:t>enihili</a:t>
            </a:r>
            <a:r>
              <a:rPr lang="da-DK" sz="1300" dirty="0" smtClean="0"/>
              <a:t> </a:t>
            </a:r>
            <a:r>
              <a:rPr lang="da-DK" sz="1300" dirty="0" err="1" smtClean="0"/>
              <a:t>tatiandam</a:t>
            </a:r>
            <a:r>
              <a:rPr lang="da-DK" sz="1300" dirty="0" smtClean="0"/>
              <a:t> et </a:t>
            </a:r>
            <a:r>
              <a:rPr lang="da-DK" sz="1300" dirty="0" err="1" smtClean="0"/>
              <a:t>hari</a:t>
            </a:r>
            <a:r>
              <a:rPr lang="da-DK" sz="1300" dirty="0" smtClean="0"/>
              <a:t> </a:t>
            </a:r>
            <a:r>
              <a:rPr lang="da-DK" sz="1300" dirty="0" err="1" smtClean="0"/>
              <a:t>ate</a:t>
            </a:r>
            <a:r>
              <a:rPr lang="da-DK" sz="1300" dirty="0" smtClean="0"/>
              <a:t> </a:t>
            </a:r>
            <a:r>
              <a:rPr lang="da-DK" sz="1300" dirty="0" err="1" smtClean="0"/>
              <a:t>aut</a:t>
            </a:r>
            <a:r>
              <a:rPr lang="da-DK" sz="1300" dirty="0" smtClean="0"/>
              <a:t> re peribus et </a:t>
            </a:r>
            <a:r>
              <a:rPr lang="da-DK" sz="1300" dirty="0" err="1" smtClean="0"/>
              <a:t>ellabo</a:t>
            </a:r>
            <a:r>
              <a:rPr lang="da-DK" sz="1300" dirty="0" smtClean="0"/>
              <a:t>. </a:t>
            </a:r>
            <a:r>
              <a:rPr lang="da-DK" sz="1300" dirty="0" err="1" smtClean="0"/>
              <a:t>Um</a:t>
            </a:r>
            <a:r>
              <a:rPr lang="da-DK" sz="1300" dirty="0" smtClean="0"/>
              <a:t> </a:t>
            </a:r>
            <a:r>
              <a:rPr lang="da-DK" sz="1300" dirty="0" err="1" smtClean="0"/>
              <a:t>quat</a:t>
            </a:r>
            <a:r>
              <a:rPr lang="da-DK" sz="1300" dirty="0" smtClean="0"/>
              <a:t>.</a:t>
            </a:r>
          </a:p>
          <a:p>
            <a:pPr algn="l">
              <a:lnSpc>
                <a:spcPts val="1700"/>
              </a:lnSpc>
              <a:spcBef>
                <a:spcPts val="1100"/>
              </a:spcBef>
            </a:pPr>
            <a:r>
              <a:rPr lang="da-DK" sz="1300" dirty="0" err="1" smtClean="0"/>
              <a:t>Beaquamus</a:t>
            </a:r>
            <a:r>
              <a:rPr lang="da-DK" sz="1300" dirty="0" smtClean="0"/>
              <a:t> </a:t>
            </a:r>
            <a:r>
              <a:rPr lang="da-DK" sz="1300" dirty="0" err="1" smtClean="0"/>
              <a:t>quasin</a:t>
            </a:r>
            <a:r>
              <a:rPr lang="da-DK" sz="1300" dirty="0" smtClean="0"/>
              <a:t> </a:t>
            </a:r>
            <a:r>
              <a:rPr lang="da-DK" sz="1300" dirty="0" err="1" smtClean="0"/>
              <a:t>conseque</a:t>
            </a:r>
            <a:r>
              <a:rPr lang="da-DK" sz="1300" dirty="0" smtClean="0"/>
              <a:t> </a:t>
            </a:r>
            <a:r>
              <a:rPr lang="da-DK" sz="1300" dirty="0" err="1" smtClean="0"/>
              <a:t>commod</a:t>
            </a:r>
            <a:r>
              <a:rPr lang="da-DK" sz="1300" dirty="0" smtClean="0"/>
              <a:t> </a:t>
            </a:r>
            <a:r>
              <a:rPr lang="da-DK" sz="1300" dirty="0" err="1" smtClean="0"/>
              <a:t>quamenistrum</a:t>
            </a:r>
            <a:r>
              <a:rPr lang="da-DK" sz="1300" dirty="0" smtClean="0"/>
              <a:t> </a:t>
            </a:r>
            <a:r>
              <a:rPr lang="da-DK" sz="1300" dirty="0" err="1" smtClean="0"/>
              <a:t>ipsunto</a:t>
            </a:r>
            <a:r>
              <a:rPr lang="da-DK" sz="1300" dirty="0" smtClean="0"/>
              <a:t> te </a:t>
            </a:r>
            <a:r>
              <a:rPr lang="da-DK" sz="1300" dirty="0" err="1" smtClean="0"/>
              <a:t>volum</a:t>
            </a:r>
            <a:r>
              <a:rPr lang="da-DK" sz="1300" dirty="0" smtClean="0"/>
              <a:t> re </a:t>
            </a:r>
            <a:r>
              <a:rPr lang="da-DK" sz="1300" dirty="0" err="1" smtClean="0"/>
              <a:t>omnimpo</a:t>
            </a:r>
            <a:r>
              <a:rPr lang="da-DK" sz="1300" dirty="0" smtClean="0"/>
              <a:t> </a:t>
            </a:r>
            <a:r>
              <a:rPr lang="da-DK" sz="1300" dirty="0" err="1" smtClean="0"/>
              <a:t>reiciae</a:t>
            </a:r>
            <a:r>
              <a:rPr lang="da-DK" sz="1300" dirty="0" smtClean="0"/>
              <a:t> </a:t>
            </a:r>
            <a:r>
              <a:rPr lang="da-DK" sz="1300" dirty="0" err="1" smtClean="0"/>
              <a:t>ctiandi</a:t>
            </a:r>
            <a:r>
              <a:rPr lang="da-DK" sz="1300" dirty="0" smtClean="0"/>
              <a:t> </a:t>
            </a:r>
            <a:r>
              <a:rPr lang="da-DK" sz="1300" dirty="0" err="1" smtClean="0"/>
              <a:t>tatem</a:t>
            </a:r>
            <a:r>
              <a:rPr lang="da-DK" sz="1300" dirty="0" smtClean="0"/>
              <a:t>. </a:t>
            </a:r>
            <a:r>
              <a:rPr lang="da-DK" sz="1300" dirty="0" err="1" smtClean="0"/>
              <a:t>Olupiendis</a:t>
            </a:r>
            <a:r>
              <a:rPr lang="da-DK" sz="1300" dirty="0" smtClean="0"/>
              <a:t> a </a:t>
            </a:r>
            <a:r>
              <a:rPr lang="da-DK" sz="1300" dirty="0" err="1" smtClean="0"/>
              <a:t>parum</a:t>
            </a:r>
            <a:r>
              <a:rPr lang="da-DK" sz="1300" dirty="0" smtClean="0"/>
              <a:t> </a:t>
            </a:r>
            <a:r>
              <a:rPr lang="da-DK" sz="1300" dirty="0" err="1" smtClean="0"/>
              <a:t>eum</a:t>
            </a:r>
            <a:r>
              <a:rPr lang="da-DK" sz="1300" dirty="0" smtClean="0"/>
              <a:t> </a:t>
            </a:r>
            <a:r>
              <a:rPr lang="da-DK" sz="1300" dirty="0" err="1" smtClean="0"/>
              <a:t>inum</a:t>
            </a:r>
            <a:r>
              <a:rPr lang="da-DK" sz="1300" dirty="0" smtClean="0"/>
              <a:t> </a:t>
            </a:r>
            <a:r>
              <a:rPr lang="da-DK" sz="1300" dirty="0" err="1" smtClean="0"/>
              <a:t>quae</a:t>
            </a:r>
            <a:r>
              <a:rPr lang="da-DK" sz="1300" dirty="0" smtClean="0"/>
              <a:t> ex et </a:t>
            </a:r>
            <a:r>
              <a:rPr lang="da-DK" sz="1300" dirty="0" err="1" smtClean="0"/>
              <a:t>et</a:t>
            </a:r>
            <a:r>
              <a:rPr lang="da-DK" sz="1300" dirty="0" smtClean="0"/>
              <a:t> </a:t>
            </a:r>
            <a:r>
              <a:rPr lang="da-DK" sz="1300" dirty="0" err="1" smtClean="0"/>
              <a:t>dendis</a:t>
            </a:r>
            <a:r>
              <a:rPr lang="da-DK" sz="1300" dirty="0" smtClean="0"/>
              <a:t> </a:t>
            </a:r>
            <a:r>
              <a:rPr lang="da-DK" sz="1300" dirty="0" err="1" smtClean="0"/>
              <a:t>doluptatibus</a:t>
            </a:r>
            <a:r>
              <a:rPr lang="da-DK" sz="1300" dirty="0" smtClean="0"/>
              <a:t> </a:t>
            </a:r>
            <a:r>
              <a:rPr lang="da-DK" sz="1300" dirty="0" err="1" smtClean="0"/>
              <a:t>audignis</a:t>
            </a:r>
            <a:r>
              <a:rPr lang="da-DK" sz="1300" dirty="0" smtClean="0"/>
              <a:t> </a:t>
            </a:r>
            <a:r>
              <a:rPr lang="da-DK" sz="1300" dirty="0" err="1" smtClean="0"/>
              <a:t>apidel</a:t>
            </a:r>
            <a:r>
              <a:rPr lang="da-DK" sz="1300" dirty="0" smtClean="0"/>
              <a:t> </a:t>
            </a:r>
            <a:r>
              <a:rPr lang="da-DK" sz="1300" dirty="0" err="1" smtClean="0"/>
              <a:t>ipis</a:t>
            </a:r>
            <a:r>
              <a:rPr lang="da-DK" sz="1300" dirty="0" smtClean="0"/>
              <a:t> et </a:t>
            </a:r>
            <a:r>
              <a:rPr lang="da-DK" sz="1300" dirty="0" err="1" smtClean="0"/>
              <a:t>vellorr</a:t>
            </a:r>
            <a:r>
              <a:rPr lang="da-DK" sz="1300" dirty="0" smtClean="0"/>
              <a:t> </a:t>
            </a:r>
            <a:r>
              <a:rPr lang="da-DK" sz="1300" dirty="0" err="1" smtClean="0"/>
              <a:t>orporeiument</a:t>
            </a:r>
            <a:r>
              <a:rPr lang="da-DK" sz="1300" dirty="0" smtClean="0"/>
              <a:t> </a:t>
            </a:r>
            <a:r>
              <a:rPr lang="da-DK" sz="1300" dirty="0" err="1" smtClean="0"/>
              <a:t>quiste</a:t>
            </a:r>
            <a:r>
              <a:rPr lang="da-DK" sz="1300" dirty="0" smtClean="0"/>
              <a:t> </a:t>
            </a:r>
            <a:r>
              <a:rPr lang="da-DK" sz="1300" dirty="0" err="1" smtClean="0"/>
              <a:t>num</a:t>
            </a:r>
            <a:r>
              <a:rPr lang="da-DK" sz="1300" dirty="0" smtClean="0"/>
              <a:t> </a:t>
            </a:r>
            <a:r>
              <a:rPr lang="da-DK" sz="1300" dirty="0" err="1" smtClean="0"/>
              <a:t>volum</a:t>
            </a:r>
            <a:r>
              <a:rPr lang="da-DK" sz="1300" dirty="0" smtClean="0"/>
              <a:t> </a:t>
            </a:r>
            <a:r>
              <a:rPr lang="da-DK" sz="1300" dirty="0" err="1" smtClean="0"/>
              <a:t>voluptatquae</a:t>
            </a:r>
            <a:r>
              <a:rPr lang="da-DK" sz="1300" dirty="0" smtClean="0"/>
              <a:t> </a:t>
            </a:r>
            <a:r>
              <a:rPr lang="da-DK" sz="1300" dirty="0" err="1" smtClean="0"/>
              <a:t>iusdam</a:t>
            </a:r>
            <a:r>
              <a:rPr lang="da-DK" sz="1300" dirty="0" smtClean="0"/>
              <a:t> </a:t>
            </a:r>
            <a:r>
              <a:rPr lang="da-DK" sz="1300" dirty="0" err="1" smtClean="0"/>
              <a:t>aut</a:t>
            </a:r>
            <a:r>
              <a:rPr lang="da-DK" sz="1300" dirty="0" smtClean="0"/>
              <a:t> </a:t>
            </a:r>
            <a:r>
              <a:rPr lang="da-DK" sz="1300" dirty="0" err="1" smtClean="0"/>
              <a:t>ditate</a:t>
            </a:r>
            <a:r>
              <a:rPr lang="da-DK" sz="1300" dirty="0" smtClean="0"/>
              <a:t> et </a:t>
            </a:r>
            <a:r>
              <a:rPr lang="da-DK" sz="1300" dirty="0" err="1" smtClean="0"/>
              <a:t>dolorru</a:t>
            </a:r>
            <a:r>
              <a:rPr lang="da-DK" sz="1300" dirty="0" smtClean="0"/>
              <a:t> </a:t>
            </a:r>
            <a:r>
              <a:rPr lang="da-DK" sz="1300" dirty="0" err="1" smtClean="0"/>
              <a:t>mquam</a:t>
            </a:r>
            <a:r>
              <a:rPr lang="da-DK" sz="1300" dirty="0" smtClean="0"/>
              <a:t>, </a:t>
            </a:r>
            <a:r>
              <a:rPr lang="da-DK" sz="1300" dirty="0" err="1" smtClean="0"/>
              <a:t>cuptur</a:t>
            </a:r>
            <a:r>
              <a:rPr lang="da-DK" sz="1300" dirty="0" smtClean="0"/>
              <a:t> </a:t>
            </a:r>
            <a:r>
              <a:rPr lang="da-DK" sz="1300" dirty="0" err="1" smtClean="0"/>
              <a:t>aliqui</a:t>
            </a:r>
            <a:r>
              <a:rPr lang="da-DK" sz="1300" dirty="0" smtClean="0"/>
              <a:t> tempos </a:t>
            </a:r>
            <a:r>
              <a:rPr lang="da-DK" sz="1300" dirty="0" err="1" smtClean="0"/>
              <a:t>provit</a:t>
            </a:r>
            <a:r>
              <a:rPr lang="da-DK" sz="1300" dirty="0" smtClean="0"/>
              <a:t> </a:t>
            </a:r>
            <a:r>
              <a:rPr lang="da-DK" sz="1300" dirty="0" err="1" smtClean="0"/>
              <a:t>qui</a:t>
            </a:r>
            <a:r>
              <a:rPr lang="da-DK" sz="1300" dirty="0" smtClean="0"/>
              <a:t> </a:t>
            </a:r>
            <a:r>
              <a:rPr lang="da-DK" sz="1300" dirty="0" err="1" smtClean="0"/>
              <a:t>testendam</a:t>
            </a:r>
            <a:r>
              <a:rPr lang="da-DK" sz="1300" dirty="0" smtClean="0"/>
              <a:t> </a:t>
            </a:r>
            <a:r>
              <a:rPr lang="da-DK" sz="1300" dirty="0" err="1" smtClean="0"/>
              <a:t>aut</a:t>
            </a:r>
            <a:r>
              <a:rPr lang="da-DK" sz="1300" dirty="0" smtClean="0"/>
              <a:t> </a:t>
            </a:r>
            <a:r>
              <a:rPr lang="da-DK" sz="1300" dirty="0" err="1" smtClean="0"/>
              <a:t>auda</a:t>
            </a:r>
            <a:r>
              <a:rPr lang="da-DK" sz="1300" dirty="0" smtClean="0"/>
              <a:t> imi, is </a:t>
            </a:r>
            <a:r>
              <a:rPr lang="da-DK" sz="1300" dirty="0" err="1" smtClean="0"/>
              <a:t>essequi</a:t>
            </a:r>
            <a:r>
              <a:rPr lang="da-DK" sz="1300" dirty="0" smtClean="0"/>
              <a:t> </a:t>
            </a:r>
            <a:r>
              <a:rPr lang="da-DK" sz="1300" dirty="0" err="1" smtClean="0"/>
              <a:t>bera</a:t>
            </a:r>
            <a:r>
              <a:rPr lang="da-DK" sz="1300" dirty="0" smtClean="0"/>
              <a:t> </a:t>
            </a:r>
            <a:r>
              <a:rPr lang="da-DK" sz="1300" dirty="0" err="1" smtClean="0"/>
              <a:t>vernate</a:t>
            </a:r>
            <a:r>
              <a:rPr lang="da-DK" sz="1300" dirty="0" smtClean="0"/>
              <a:t> </a:t>
            </a:r>
            <a:r>
              <a:rPr lang="da-DK" sz="1300" dirty="0" err="1" smtClean="0"/>
              <a:t>esto</a:t>
            </a:r>
            <a:r>
              <a:rPr lang="da-DK" sz="1300" dirty="0" smtClean="0"/>
              <a:t> </a:t>
            </a:r>
            <a:r>
              <a:rPr lang="da-DK" sz="1300" dirty="0" err="1" smtClean="0"/>
              <a:t>conse</a:t>
            </a:r>
            <a:r>
              <a:rPr lang="da-DK" sz="1300" dirty="0" smtClean="0"/>
              <a:t> non </a:t>
            </a:r>
            <a:r>
              <a:rPr lang="da-DK" sz="1300" dirty="0" err="1" smtClean="0"/>
              <a:t>consequi</a:t>
            </a:r>
            <a:r>
              <a:rPr lang="da-DK" sz="1300" dirty="0" smtClean="0"/>
              <a:t> </a:t>
            </a:r>
            <a:r>
              <a:rPr lang="da-DK" sz="1300" dirty="0" err="1" smtClean="0"/>
              <a:t>ducipic</a:t>
            </a:r>
            <a:r>
              <a:rPr lang="da-DK" sz="1300" dirty="0" smtClean="0"/>
              <a:t> </a:t>
            </a:r>
            <a:r>
              <a:rPr lang="da-DK" sz="1300" dirty="0" err="1" smtClean="0"/>
              <a:t>totaquo</a:t>
            </a:r>
            <a:r>
              <a:rPr lang="da-DK" sz="1300" dirty="0" smtClean="0"/>
              <a:t> es </a:t>
            </a:r>
            <a:r>
              <a:rPr lang="da-DK" sz="1300" dirty="0" err="1" smtClean="0"/>
              <a:t>quid</a:t>
            </a:r>
            <a:r>
              <a:rPr lang="da-DK" sz="1300" dirty="0" smtClean="0"/>
              <a:t> </a:t>
            </a:r>
            <a:r>
              <a:rPr lang="da-DK" sz="1300" dirty="0" err="1" smtClean="0"/>
              <a:t>utaturibus</a:t>
            </a:r>
            <a:r>
              <a:rPr lang="da-DK" sz="1300" dirty="0" smtClean="0"/>
              <a:t> </a:t>
            </a:r>
            <a:r>
              <a:rPr lang="da-DK" sz="1300" dirty="0" err="1" smtClean="0"/>
              <a:t>eum</a:t>
            </a:r>
            <a:r>
              <a:rPr lang="da-DK" sz="1300" dirty="0" smtClean="0"/>
              <a:t> </a:t>
            </a:r>
            <a:r>
              <a:rPr lang="da-DK" sz="1300" dirty="0" err="1" smtClean="0"/>
              <a:t>voleseque</a:t>
            </a:r>
            <a:r>
              <a:rPr lang="da-DK" sz="1300" dirty="0" smtClean="0"/>
              <a:t> </a:t>
            </a:r>
            <a:r>
              <a:rPr lang="da-DK" sz="1300" dirty="0" err="1" smtClean="0"/>
              <a:t>landell</a:t>
            </a:r>
            <a:r>
              <a:rPr lang="da-DK" sz="1300" dirty="0" smtClean="0"/>
              <a:t> </a:t>
            </a:r>
            <a:r>
              <a:rPr lang="da-DK" sz="1300" dirty="0" err="1" smtClean="0"/>
              <a:t>ectur</a:t>
            </a:r>
            <a:r>
              <a:rPr lang="da-DK" sz="1300" dirty="0" smtClean="0"/>
              <a:t>? </a:t>
            </a:r>
            <a:r>
              <a:rPr lang="da-DK" sz="1300" dirty="0" err="1" smtClean="0"/>
              <a:t>Qui</a:t>
            </a:r>
            <a:r>
              <a:rPr lang="da-DK" sz="1300" dirty="0" smtClean="0"/>
              <a:t> </a:t>
            </a:r>
            <a:r>
              <a:rPr lang="da-DK" sz="1300" dirty="0" err="1" smtClean="0"/>
              <a:t>nullandi</a:t>
            </a:r>
            <a:r>
              <a:rPr lang="da-DK" sz="1300" dirty="0" smtClean="0"/>
              <a:t> dis et </a:t>
            </a:r>
            <a:r>
              <a:rPr lang="da-DK" sz="1300" dirty="0" err="1" smtClean="0"/>
              <a:t>que</a:t>
            </a:r>
            <a:r>
              <a:rPr lang="da-DK" sz="1300" dirty="0" smtClean="0"/>
              <a:t> </a:t>
            </a:r>
            <a:r>
              <a:rPr lang="da-DK" sz="1300" dirty="0" err="1" smtClean="0"/>
              <a:t>perum</a:t>
            </a:r>
            <a:r>
              <a:rPr lang="da-DK" sz="1300" dirty="0" smtClean="0"/>
              <a:t> </a:t>
            </a:r>
            <a:r>
              <a:rPr lang="da-DK" sz="1300" dirty="0" err="1" smtClean="0"/>
              <a:t>rectusae</a:t>
            </a:r>
            <a:r>
              <a:rPr lang="da-DK" sz="1300" dirty="0" smtClean="0"/>
              <a:t> et </a:t>
            </a:r>
            <a:r>
              <a:rPr lang="da-DK" sz="1300" dirty="0" err="1" smtClean="0"/>
              <a:t>aditas</a:t>
            </a:r>
            <a:r>
              <a:rPr lang="da-DK" sz="1300" dirty="0" smtClean="0"/>
              <a:t> </a:t>
            </a:r>
            <a:r>
              <a:rPr lang="da-DK" sz="1300" dirty="0" err="1" smtClean="0"/>
              <a:t>dolor</a:t>
            </a:r>
            <a:r>
              <a:rPr lang="da-DK" sz="1300" dirty="0" smtClean="0"/>
              <a:t> </a:t>
            </a:r>
            <a:r>
              <a:rPr lang="da-DK" sz="1300" dirty="0" err="1" smtClean="0"/>
              <a:t>ant</a:t>
            </a:r>
            <a:r>
              <a:rPr lang="da-DK" sz="1300" dirty="0" smtClean="0"/>
              <a:t> </a:t>
            </a:r>
            <a:r>
              <a:rPr lang="da-DK" sz="1300" dirty="0" err="1" smtClean="0"/>
              <a:t>liquunt</a:t>
            </a:r>
            <a:r>
              <a:rPr lang="da-DK" sz="1300" dirty="0" smtClean="0"/>
              <a:t> fuga. </a:t>
            </a:r>
            <a:r>
              <a:rPr lang="da-DK" sz="1300" dirty="0" err="1" smtClean="0"/>
              <a:t>Itat</a:t>
            </a:r>
            <a:r>
              <a:rPr lang="da-DK" sz="1300" dirty="0" smtClean="0"/>
              <a:t> </a:t>
            </a:r>
            <a:r>
              <a:rPr lang="da-DK" sz="1300" dirty="0" err="1" smtClean="0"/>
              <a:t>earchilis</a:t>
            </a:r>
            <a:r>
              <a:rPr lang="da-DK" sz="1300" dirty="0" smtClean="0"/>
              <a:t> </a:t>
            </a:r>
            <a:r>
              <a:rPr lang="da-DK" sz="1300" dirty="0" err="1" smtClean="0"/>
              <a:t>accuptat</a:t>
            </a:r>
            <a:r>
              <a:rPr lang="da-DK" sz="1300" dirty="0" smtClean="0"/>
              <a:t>.</a:t>
            </a:r>
          </a:p>
          <a:p>
            <a:pPr algn="l">
              <a:lnSpc>
                <a:spcPts val="1700"/>
              </a:lnSpc>
              <a:spcBef>
                <a:spcPts val="1100"/>
              </a:spcBef>
            </a:pPr>
            <a:r>
              <a:rPr lang="da-DK" sz="1300" dirty="0" err="1" smtClean="0"/>
              <a:t>Ebis</a:t>
            </a:r>
            <a:r>
              <a:rPr lang="da-DK" sz="1300" dirty="0" smtClean="0"/>
              <a:t> </a:t>
            </a:r>
            <a:r>
              <a:rPr lang="da-DK" sz="1300" dirty="0" err="1" smtClean="0"/>
              <a:t>evelest</a:t>
            </a:r>
            <a:r>
              <a:rPr lang="da-DK" sz="1300" dirty="0" smtClean="0"/>
              <a:t> et res rest </a:t>
            </a:r>
            <a:r>
              <a:rPr lang="da-DK" sz="1300" dirty="0" err="1" smtClean="0"/>
              <a:t>que</a:t>
            </a:r>
            <a:r>
              <a:rPr lang="da-DK" sz="1300" dirty="0" smtClean="0"/>
              <a:t> </a:t>
            </a:r>
            <a:r>
              <a:rPr lang="da-DK" sz="1300" dirty="0" err="1" smtClean="0"/>
              <a:t>conserum</a:t>
            </a:r>
            <a:r>
              <a:rPr lang="da-DK" sz="1300" dirty="0" smtClean="0"/>
              <a:t> </a:t>
            </a:r>
            <a:r>
              <a:rPr lang="da-DK" sz="1300" dirty="0" err="1" smtClean="0"/>
              <a:t>lautaectem</a:t>
            </a:r>
            <a:r>
              <a:rPr lang="da-DK" sz="1300" dirty="0" smtClean="0"/>
              <a:t> </a:t>
            </a:r>
            <a:r>
              <a:rPr lang="da-DK" sz="1300" dirty="0" err="1" smtClean="0"/>
              <a:t>volorpo</a:t>
            </a:r>
            <a:r>
              <a:rPr lang="da-DK" sz="1300" dirty="0" smtClean="0"/>
              <a:t> </a:t>
            </a:r>
            <a:r>
              <a:rPr lang="da-DK" sz="1300" dirty="0" err="1" smtClean="0"/>
              <a:t>remporrum</a:t>
            </a:r>
            <a:r>
              <a:rPr lang="da-DK" sz="1300" dirty="0" smtClean="0"/>
              <a:t> </a:t>
            </a:r>
            <a:r>
              <a:rPr lang="da-DK" sz="1300" dirty="0" err="1" smtClean="0"/>
              <a:t>velloru</a:t>
            </a:r>
            <a:r>
              <a:rPr lang="da-DK" sz="1300" dirty="0" smtClean="0"/>
              <a:t> </a:t>
            </a:r>
            <a:r>
              <a:rPr lang="da-DK" sz="1300" dirty="0" err="1" smtClean="0"/>
              <a:t>ptatquia</a:t>
            </a:r>
            <a:r>
              <a:rPr lang="da-DK" sz="1300" dirty="0" smtClean="0"/>
              <a:t> </a:t>
            </a:r>
            <a:r>
              <a:rPr lang="da-DK" sz="1300" dirty="0" err="1" smtClean="0"/>
              <a:t>conserum</a:t>
            </a:r>
            <a:r>
              <a:rPr lang="da-DK" sz="1300" dirty="0" smtClean="0"/>
              <a:t> </a:t>
            </a:r>
            <a:r>
              <a:rPr lang="da-DK" sz="1300" dirty="0" err="1" smtClean="0"/>
              <a:t>velignis</a:t>
            </a:r>
            <a:r>
              <a:rPr lang="da-DK" sz="1300" dirty="0" smtClean="0"/>
              <a:t> </a:t>
            </a:r>
            <a:r>
              <a:rPr lang="da-DK" sz="1300" dirty="0" err="1" smtClean="0"/>
              <a:t>alique</a:t>
            </a:r>
            <a:r>
              <a:rPr lang="da-DK" sz="1300" dirty="0" smtClean="0"/>
              <a:t> </a:t>
            </a:r>
            <a:r>
              <a:rPr lang="da-DK" sz="1300" dirty="0" err="1" smtClean="0"/>
              <a:t>volupta</a:t>
            </a:r>
            <a:r>
              <a:rPr lang="da-DK" sz="1300" dirty="0" smtClean="0"/>
              <a:t> </a:t>
            </a:r>
            <a:r>
              <a:rPr lang="da-DK" sz="1300" dirty="0" err="1" smtClean="0"/>
              <a:t>tiusam</a:t>
            </a:r>
            <a:r>
              <a:rPr lang="da-DK" sz="1300" dirty="0" smtClean="0"/>
              <a:t> sin nus, quos nitatur? </a:t>
            </a:r>
            <a:r>
              <a:rPr lang="da-DK" sz="1300" dirty="0" err="1" smtClean="0"/>
              <a:t>Qui</a:t>
            </a:r>
            <a:r>
              <a:rPr lang="da-DK" sz="1300" dirty="0" smtClean="0"/>
              <a:t> </a:t>
            </a:r>
            <a:r>
              <a:rPr lang="da-DK" sz="1300" dirty="0" err="1" smtClean="0"/>
              <a:t>quis</a:t>
            </a:r>
            <a:r>
              <a:rPr lang="da-DK" sz="1300" dirty="0" smtClean="0"/>
              <a:t> </a:t>
            </a:r>
            <a:r>
              <a:rPr lang="da-DK" sz="1300" dirty="0" err="1" smtClean="0"/>
              <a:t>dolorem</a:t>
            </a:r>
            <a:r>
              <a:rPr lang="da-DK" sz="1300" dirty="0" smtClean="0"/>
              <a:t> ea </a:t>
            </a:r>
            <a:r>
              <a:rPr lang="da-DK" sz="1300" dirty="0" err="1" smtClean="0"/>
              <a:t>delasd</a:t>
            </a:r>
            <a:r>
              <a:rPr lang="da-DK" sz="1300" dirty="0" smtClean="0"/>
              <a:t> </a:t>
            </a:r>
            <a:r>
              <a:rPr lang="da-DK" sz="1300" dirty="0" err="1" smtClean="0"/>
              <a:t>asdm</a:t>
            </a:r>
            <a:r>
              <a:rPr lang="da-DK" sz="1300" dirty="0" smtClean="0"/>
              <a:t> </a:t>
            </a:r>
            <a:r>
              <a:rPr lang="da-DK" sz="1300" dirty="0" err="1" smtClean="0"/>
              <a:t>quis</a:t>
            </a:r>
            <a:r>
              <a:rPr lang="da-DK" sz="1300" dirty="0" smtClean="0"/>
              <a:t> </a:t>
            </a:r>
            <a:r>
              <a:rPr lang="da-DK" sz="1300" dirty="0" err="1" smtClean="0"/>
              <a:t>mollacc</a:t>
            </a:r>
            <a:r>
              <a:rPr lang="da-DK" sz="1300" dirty="0" smtClean="0"/>
              <a:t> </a:t>
            </a:r>
            <a:r>
              <a:rPr lang="da-DK" sz="1300" dirty="0" err="1" smtClean="0"/>
              <a:t>usapic</a:t>
            </a:r>
            <a:r>
              <a:rPr lang="da-DK" sz="1300" dirty="0" smtClean="0"/>
              <a:t> to od et, </a:t>
            </a:r>
            <a:r>
              <a:rPr lang="da-DK" sz="1300" dirty="0" err="1" smtClean="0"/>
              <a:t>que</a:t>
            </a:r>
            <a:r>
              <a:rPr lang="da-DK" sz="1300" dirty="0" smtClean="0"/>
              <a:t> et </a:t>
            </a:r>
            <a:r>
              <a:rPr lang="da-DK" sz="1300" dirty="0" err="1" smtClean="0"/>
              <a:t>aperore</a:t>
            </a:r>
            <a:r>
              <a:rPr lang="da-DK" sz="1300" dirty="0" smtClean="0"/>
              <a:t>, </a:t>
            </a:r>
            <a:r>
              <a:rPr lang="da-DK" sz="1300" dirty="0" err="1" smtClean="0"/>
              <a:t>cusandi</a:t>
            </a:r>
            <a:r>
              <a:rPr lang="da-DK" sz="1300" dirty="0" smtClean="0"/>
              <a:t> </a:t>
            </a:r>
            <a:r>
              <a:rPr lang="da-DK" sz="1300" dirty="0" err="1" smtClean="0"/>
              <a:t>aut</a:t>
            </a:r>
            <a:r>
              <a:rPr lang="da-DK" sz="1300" dirty="0" smtClean="0"/>
              <a:t> </a:t>
            </a:r>
            <a:r>
              <a:rPr lang="da-DK" sz="1300" dirty="0" err="1" smtClean="0"/>
              <a:t>pelicii</a:t>
            </a:r>
            <a:r>
              <a:rPr lang="da-DK" sz="1300" dirty="0" smtClean="0"/>
              <a:t> </a:t>
            </a:r>
            <a:r>
              <a:rPr lang="da-DK" sz="1300" dirty="0" err="1" smtClean="0"/>
              <a:t>stotam</a:t>
            </a:r>
            <a:r>
              <a:rPr lang="da-DK" sz="1300" dirty="0" smtClean="0"/>
              <a:t> </a:t>
            </a:r>
            <a:r>
              <a:rPr lang="da-DK" sz="1300" dirty="0" err="1" smtClean="0"/>
              <a:t>disciis</a:t>
            </a:r>
            <a:r>
              <a:rPr lang="da-DK" sz="1300" dirty="0" smtClean="0"/>
              <a:t> si te pa </a:t>
            </a:r>
            <a:r>
              <a:rPr lang="da-DK" sz="1300" dirty="0" err="1" smtClean="0"/>
              <a:t>voles</a:t>
            </a:r>
            <a:r>
              <a:rPr lang="da-DK" sz="1300" dirty="0" smtClean="0"/>
              <a:t> </a:t>
            </a:r>
            <a:r>
              <a:rPr lang="da-DK" sz="1300" dirty="0" err="1" smtClean="0"/>
              <a:t>esendi</a:t>
            </a:r>
            <a:r>
              <a:rPr lang="da-DK" sz="1300" dirty="0" smtClean="0"/>
              <a:t> </a:t>
            </a:r>
            <a:r>
              <a:rPr lang="da-DK" sz="1300" dirty="0" err="1" smtClean="0"/>
              <a:t>volupiet</a:t>
            </a:r>
            <a:r>
              <a:rPr lang="da-DK" sz="1300" dirty="0" smtClean="0"/>
              <a:t> </a:t>
            </a:r>
            <a:r>
              <a:rPr lang="da-DK" sz="1300" dirty="0" err="1" smtClean="0"/>
              <a:t>omnis</a:t>
            </a:r>
            <a:r>
              <a:rPr lang="da-DK" sz="1300" dirty="0" smtClean="0"/>
              <a:t> </a:t>
            </a:r>
            <a:r>
              <a:rPr lang="da-DK" sz="1300" dirty="0" err="1" smtClean="0"/>
              <a:t>enihili</a:t>
            </a:r>
            <a:r>
              <a:rPr lang="da-DK" sz="1300" dirty="0" smtClean="0"/>
              <a:t> </a:t>
            </a:r>
            <a:r>
              <a:rPr lang="da-DK" sz="1300" dirty="0" err="1" smtClean="0"/>
              <a:t>tatiandam</a:t>
            </a:r>
            <a:r>
              <a:rPr lang="da-DK" sz="1300" dirty="0" smtClean="0"/>
              <a:t> et </a:t>
            </a:r>
            <a:r>
              <a:rPr lang="da-DK" sz="1300" dirty="0" err="1" smtClean="0"/>
              <a:t>hari</a:t>
            </a:r>
            <a:r>
              <a:rPr lang="da-DK" sz="1300" dirty="0" smtClean="0"/>
              <a:t> </a:t>
            </a:r>
            <a:r>
              <a:rPr lang="da-DK" sz="1300" dirty="0" err="1" smtClean="0"/>
              <a:t>ate</a:t>
            </a:r>
            <a:r>
              <a:rPr lang="da-DK" sz="1300" dirty="0" smtClean="0"/>
              <a:t> </a:t>
            </a:r>
            <a:r>
              <a:rPr lang="da-DK" sz="1300" dirty="0" err="1" smtClean="0"/>
              <a:t>aut</a:t>
            </a:r>
            <a:r>
              <a:rPr lang="da-DK" sz="1300" dirty="0" smtClean="0"/>
              <a:t> re peribus et </a:t>
            </a:r>
            <a:r>
              <a:rPr lang="da-DK" sz="1300" dirty="0" err="1" smtClean="0"/>
              <a:t>ellabo</a:t>
            </a:r>
            <a:r>
              <a:rPr lang="da-DK" sz="1300" dirty="0" smtClean="0"/>
              <a:t>. </a:t>
            </a:r>
            <a:r>
              <a:rPr lang="da-DK" sz="1300" dirty="0" err="1" smtClean="0"/>
              <a:t>Um</a:t>
            </a:r>
            <a:r>
              <a:rPr lang="da-DK" sz="1300" dirty="0" smtClean="0"/>
              <a:t> </a:t>
            </a:r>
            <a:r>
              <a:rPr lang="da-DK" sz="1300" dirty="0" err="1" smtClean="0"/>
              <a:t>quat</a:t>
            </a:r>
            <a:r>
              <a:rPr lang="da-DK" sz="1300" dirty="0" smtClean="0"/>
              <a:t>.</a:t>
            </a:r>
          </a:p>
          <a:p>
            <a:pPr algn="l">
              <a:lnSpc>
                <a:spcPts val="1700"/>
              </a:lnSpc>
              <a:spcBef>
                <a:spcPts val="1100"/>
              </a:spcBef>
            </a:pPr>
            <a:r>
              <a:rPr lang="da-DK" sz="1300" dirty="0" err="1" smtClean="0"/>
              <a:t>Beaquamus</a:t>
            </a:r>
            <a:r>
              <a:rPr lang="da-DK" sz="1300" dirty="0" smtClean="0"/>
              <a:t> </a:t>
            </a:r>
            <a:r>
              <a:rPr lang="da-DK" sz="1300" dirty="0" err="1" smtClean="0"/>
              <a:t>quasin</a:t>
            </a:r>
            <a:r>
              <a:rPr lang="da-DK" sz="1300" dirty="0" smtClean="0"/>
              <a:t> </a:t>
            </a:r>
            <a:r>
              <a:rPr lang="da-DK" sz="1300" dirty="0" err="1" smtClean="0"/>
              <a:t>conseque</a:t>
            </a:r>
            <a:r>
              <a:rPr lang="da-DK" sz="1300" dirty="0" smtClean="0"/>
              <a:t> </a:t>
            </a:r>
            <a:r>
              <a:rPr lang="da-DK" sz="1300" dirty="0" err="1" smtClean="0"/>
              <a:t>commod</a:t>
            </a:r>
            <a:r>
              <a:rPr lang="da-DK" sz="1300" dirty="0" smtClean="0"/>
              <a:t> </a:t>
            </a:r>
            <a:r>
              <a:rPr lang="da-DK" sz="1300" dirty="0" err="1" smtClean="0"/>
              <a:t>quamenistrum</a:t>
            </a:r>
            <a:r>
              <a:rPr lang="da-DK" sz="1300" dirty="0" smtClean="0"/>
              <a:t> </a:t>
            </a:r>
            <a:r>
              <a:rPr lang="da-DK" sz="1300" dirty="0" err="1" smtClean="0"/>
              <a:t>ipsunto</a:t>
            </a:r>
            <a:r>
              <a:rPr lang="da-DK" sz="1300" dirty="0" smtClean="0"/>
              <a:t> te </a:t>
            </a:r>
            <a:r>
              <a:rPr lang="da-DK" sz="1300" dirty="0" err="1" smtClean="0"/>
              <a:t>volum</a:t>
            </a:r>
            <a:r>
              <a:rPr lang="da-DK" sz="1300" dirty="0" smtClean="0"/>
              <a:t> re </a:t>
            </a:r>
            <a:r>
              <a:rPr lang="da-DK" sz="1300" dirty="0" err="1" smtClean="0"/>
              <a:t>omnimpo</a:t>
            </a:r>
            <a:r>
              <a:rPr lang="da-DK" sz="1300" dirty="0" smtClean="0"/>
              <a:t> </a:t>
            </a:r>
            <a:r>
              <a:rPr lang="da-DK" sz="1300" dirty="0" err="1" smtClean="0"/>
              <a:t>reiciae</a:t>
            </a:r>
            <a:r>
              <a:rPr lang="da-DK" sz="1300" dirty="0" smtClean="0"/>
              <a:t> </a:t>
            </a:r>
            <a:r>
              <a:rPr lang="da-DK" sz="1300" dirty="0" err="1" smtClean="0"/>
              <a:t>ctiandi</a:t>
            </a:r>
            <a:r>
              <a:rPr lang="da-DK" sz="1300" dirty="0" smtClean="0"/>
              <a:t> </a:t>
            </a:r>
            <a:r>
              <a:rPr lang="da-DK" sz="1300" dirty="0" err="1" smtClean="0"/>
              <a:t>tatem</a:t>
            </a:r>
            <a:r>
              <a:rPr lang="da-DK" sz="1300" dirty="0" smtClean="0"/>
              <a:t>. </a:t>
            </a:r>
            <a:r>
              <a:rPr lang="da-DK" sz="1300" dirty="0" err="1" smtClean="0"/>
              <a:t>Olupiendis</a:t>
            </a:r>
            <a:r>
              <a:rPr lang="da-DK" sz="1300" dirty="0" smtClean="0"/>
              <a:t> a </a:t>
            </a:r>
            <a:r>
              <a:rPr lang="da-DK" sz="1300" dirty="0" err="1" smtClean="0"/>
              <a:t>parum</a:t>
            </a:r>
            <a:r>
              <a:rPr lang="da-DK" sz="1300" dirty="0" smtClean="0"/>
              <a:t> </a:t>
            </a:r>
            <a:r>
              <a:rPr lang="da-DK" sz="1300" dirty="0" err="1" smtClean="0"/>
              <a:t>eum</a:t>
            </a:r>
            <a:r>
              <a:rPr lang="da-DK" sz="1300" dirty="0" smtClean="0"/>
              <a:t> </a:t>
            </a:r>
            <a:r>
              <a:rPr lang="da-DK" sz="1300" dirty="0" err="1" smtClean="0"/>
              <a:t>inum</a:t>
            </a:r>
            <a:r>
              <a:rPr lang="da-DK" sz="1300" dirty="0" smtClean="0"/>
              <a:t> </a:t>
            </a:r>
            <a:r>
              <a:rPr lang="da-DK" sz="1300" dirty="0" err="1" smtClean="0"/>
              <a:t>quae</a:t>
            </a:r>
            <a:r>
              <a:rPr lang="da-DK" sz="1300" dirty="0" smtClean="0"/>
              <a:t> ex et </a:t>
            </a:r>
            <a:r>
              <a:rPr lang="da-DK" sz="1300" dirty="0" err="1" smtClean="0"/>
              <a:t>et</a:t>
            </a:r>
            <a:r>
              <a:rPr lang="da-DK" sz="1300" dirty="0" smtClean="0"/>
              <a:t> </a:t>
            </a:r>
            <a:r>
              <a:rPr lang="da-DK" sz="1300" dirty="0" err="1" smtClean="0"/>
              <a:t>dendis</a:t>
            </a:r>
            <a:r>
              <a:rPr lang="da-DK" sz="1300" dirty="0" smtClean="0"/>
              <a:t> </a:t>
            </a:r>
            <a:r>
              <a:rPr lang="da-DK" sz="1300" dirty="0" err="1" smtClean="0"/>
              <a:t>doluptatibus</a:t>
            </a:r>
            <a:r>
              <a:rPr lang="da-DK" sz="1300" dirty="0" smtClean="0"/>
              <a:t> </a:t>
            </a:r>
            <a:r>
              <a:rPr lang="da-DK" sz="1300" dirty="0" err="1" smtClean="0"/>
              <a:t>audignis</a:t>
            </a:r>
            <a:r>
              <a:rPr lang="da-DK" sz="1300" dirty="0" smtClean="0"/>
              <a:t> </a:t>
            </a:r>
            <a:r>
              <a:rPr lang="da-DK" sz="1300" dirty="0" err="1" smtClean="0"/>
              <a:t>apidel</a:t>
            </a:r>
            <a:r>
              <a:rPr lang="da-DK" sz="1300" dirty="0" smtClean="0"/>
              <a:t> </a:t>
            </a:r>
            <a:r>
              <a:rPr lang="da-DK" sz="1300" dirty="0" err="1" smtClean="0"/>
              <a:t>ipis</a:t>
            </a:r>
            <a:r>
              <a:rPr lang="da-DK" sz="1300" dirty="0" smtClean="0"/>
              <a:t> et </a:t>
            </a:r>
            <a:r>
              <a:rPr lang="da-DK" sz="1300" dirty="0" err="1" smtClean="0"/>
              <a:t>vellorr</a:t>
            </a:r>
            <a:r>
              <a:rPr lang="da-DK" sz="1300" dirty="0" smtClean="0"/>
              <a:t> </a:t>
            </a:r>
            <a:r>
              <a:rPr lang="da-DK" sz="1300" dirty="0" err="1" smtClean="0"/>
              <a:t>orporeiument</a:t>
            </a:r>
            <a:r>
              <a:rPr lang="da-DK" sz="1300" dirty="0" smtClean="0"/>
              <a:t> </a:t>
            </a:r>
            <a:r>
              <a:rPr lang="da-DK" sz="1300" dirty="0" err="1" smtClean="0"/>
              <a:t>quiste</a:t>
            </a:r>
            <a:r>
              <a:rPr lang="da-DK" sz="1300" dirty="0" smtClean="0"/>
              <a:t> </a:t>
            </a:r>
            <a:r>
              <a:rPr lang="da-DK" sz="1300" dirty="0" err="1" smtClean="0"/>
              <a:t>num</a:t>
            </a:r>
            <a:r>
              <a:rPr lang="da-DK" sz="1300" dirty="0" smtClean="0"/>
              <a:t> </a:t>
            </a:r>
            <a:r>
              <a:rPr lang="da-DK" sz="1300" dirty="0" err="1" smtClean="0"/>
              <a:t>volum</a:t>
            </a:r>
            <a:r>
              <a:rPr lang="da-DK" sz="1300" dirty="0" smtClean="0"/>
              <a:t> </a:t>
            </a:r>
            <a:r>
              <a:rPr lang="da-DK" sz="1300" dirty="0" err="1" smtClean="0"/>
              <a:t>voluptatquae</a:t>
            </a:r>
            <a:r>
              <a:rPr lang="da-DK" sz="1300" dirty="0" smtClean="0"/>
              <a:t> </a:t>
            </a:r>
            <a:r>
              <a:rPr lang="da-DK" sz="1300" dirty="0" err="1" smtClean="0"/>
              <a:t>iusdam</a:t>
            </a:r>
            <a:r>
              <a:rPr lang="da-DK" sz="1300" dirty="0" smtClean="0"/>
              <a:t> </a:t>
            </a:r>
            <a:r>
              <a:rPr lang="da-DK" sz="1300" dirty="0" err="1" smtClean="0"/>
              <a:t>aut</a:t>
            </a:r>
            <a:r>
              <a:rPr lang="da-DK" sz="1300" dirty="0" smtClean="0"/>
              <a:t> </a:t>
            </a:r>
            <a:r>
              <a:rPr lang="da-DK" sz="1300" dirty="0" err="1" smtClean="0"/>
              <a:t>ditate</a:t>
            </a:r>
            <a:r>
              <a:rPr lang="da-DK" sz="1300" dirty="0" smtClean="0"/>
              <a:t> et </a:t>
            </a:r>
            <a:r>
              <a:rPr lang="da-DK" sz="1300" dirty="0" err="1" smtClean="0"/>
              <a:t>dolorru</a:t>
            </a:r>
            <a:r>
              <a:rPr lang="da-DK" sz="1300" dirty="0" smtClean="0"/>
              <a:t> </a:t>
            </a:r>
            <a:r>
              <a:rPr lang="da-DK" sz="1300" dirty="0" err="1" smtClean="0"/>
              <a:t>mquam</a:t>
            </a:r>
            <a:r>
              <a:rPr lang="da-DK" sz="1300" dirty="0" smtClean="0"/>
              <a:t>, </a:t>
            </a:r>
            <a:r>
              <a:rPr lang="da-DK" sz="1300" dirty="0" err="1" smtClean="0"/>
              <a:t>cuptur</a:t>
            </a:r>
            <a:r>
              <a:rPr lang="da-DK" sz="1300" dirty="0" smtClean="0"/>
              <a:t> </a:t>
            </a:r>
            <a:r>
              <a:rPr lang="da-DK" sz="1300" dirty="0" err="1" smtClean="0"/>
              <a:t>aliqui</a:t>
            </a:r>
            <a:r>
              <a:rPr lang="da-DK" sz="1300" dirty="0" smtClean="0"/>
              <a:t> tempos </a:t>
            </a:r>
            <a:r>
              <a:rPr lang="da-DK" sz="1300" dirty="0" err="1" smtClean="0"/>
              <a:t>provit</a:t>
            </a:r>
            <a:r>
              <a:rPr lang="da-DK" sz="1300" dirty="0" smtClean="0"/>
              <a:t> </a:t>
            </a:r>
            <a:r>
              <a:rPr lang="da-DK" sz="1300" dirty="0" err="1" smtClean="0"/>
              <a:t>qui</a:t>
            </a:r>
            <a:r>
              <a:rPr lang="da-DK" sz="1300" dirty="0" smtClean="0"/>
              <a:t> </a:t>
            </a:r>
            <a:r>
              <a:rPr lang="da-DK" sz="1300" dirty="0" err="1" smtClean="0"/>
              <a:t>testendam</a:t>
            </a:r>
            <a:r>
              <a:rPr lang="da-DK" sz="1300" dirty="0" smtClean="0"/>
              <a:t> </a:t>
            </a:r>
            <a:r>
              <a:rPr lang="da-DK" sz="1300" dirty="0" err="1" smtClean="0"/>
              <a:t>aut</a:t>
            </a:r>
            <a:r>
              <a:rPr lang="da-DK" sz="1300" dirty="0" smtClean="0"/>
              <a:t> </a:t>
            </a:r>
            <a:r>
              <a:rPr lang="da-DK" sz="1300" dirty="0" err="1" smtClean="0"/>
              <a:t>auda</a:t>
            </a:r>
            <a:r>
              <a:rPr lang="da-DK" sz="1300" dirty="0" smtClean="0"/>
              <a:t> imi, is </a:t>
            </a:r>
            <a:r>
              <a:rPr lang="da-DK" sz="1300" dirty="0" err="1" smtClean="0"/>
              <a:t>essequi</a:t>
            </a:r>
            <a:r>
              <a:rPr lang="da-DK" sz="1300" dirty="0" smtClean="0"/>
              <a:t> </a:t>
            </a:r>
            <a:r>
              <a:rPr lang="da-DK" sz="1300" dirty="0" err="1" smtClean="0"/>
              <a:t>bera</a:t>
            </a:r>
            <a:r>
              <a:rPr lang="da-DK" sz="1300" dirty="0" smtClean="0"/>
              <a:t> </a:t>
            </a:r>
            <a:r>
              <a:rPr lang="da-DK" sz="1300" dirty="0" err="1" smtClean="0"/>
              <a:t>vernate</a:t>
            </a:r>
            <a:r>
              <a:rPr lang="da-DK" sz="1300" dirty="0" smtClean="0"/>
              <a:t> </a:t>
            </a:r>
            <a:r>
              <a:rPr lang="da-DK" sz="1300" dirty="0" err="1" smtClean="0"/>
              <a:t>esto</a:t>
            </a:r>
            <a:r>
              <a:rPr lang="da-DK" sz="1300" dirty="0" smtClean="0"/>
              <a:t> </a:t>
            </a:r>
            <a:r>
              <a:rPr lang="da-DK" sz="1300" dirty="0" err="1" smtClean="0"/>
              <a:t>conse</a:t>
            </a:r>
            <a:r>
              <a:rPr lang="da-DK" sz="1300" dirty="0" smtClean="0"/>
              <a:t> non </a:t>
            </a:r>
            <a:r>
              <a:rPr lang="da-DK" sz="1300" dirty="0" err="1" smtClean="0"/>
              <a:t>consequi</a:t>
            </a:r>
            <a:r>
              <a:rPr lang="da-DK" sz="1300" dirty="0" smtClean="0"/>
              <a:t> </a:t>
            </a:r>
            <a:r>
              <a:rPr lang="da-DK" sz="1300" dirty="0" err="1" smtClean="0"/>
              <a:t>ducipic</a:t>
            </a:r>
            <a:r>
              <a:rPr lang="da-DK" sz="1300" dirty="0" smtClean="0"/>
              <a:t> </a:t>
            </a:r>
            <a:r>
              <a:rPr lang="da-DK" sz="1300" dirty="0" err="1" smtClean="0"/>
              <a:t>totaquo</a:t>
            </a:r>
            <a:r>
              <a:rPr lang="da-DK" sz="1300" dirty="0" smtClean="0"/>
              <a:t> es </a:t>
            </a:r>
            <a:r>
              <a:rPr lang="da-DK" sz="1300" dirty="0" err="1" smtClean="0"/>
              <a:t>quid</a:t>
            </a:r>
            <a:r>
              <a:rPr lang="da-DK" sz="1300" dirty="0" smtClean="0"/>
              <a:t> </a:t>
            </a:r>
            <a:r>
              <a:rPr lang="da-DK" sz="1300" dirty="0" err="1" smtClean="0"/>
              <a:t>utaturibus</a:t>
            </a:r>
            <a:r>
              <a:rPr lang="da-DK" sz="1300" dirty="0" smtClean="0"/>
              <a:t> </a:t>
            </a:r>
            <a:r>
              <a:rPr lang="da-DK" sz="1300" dirty="0" err="1" smtClean="0"/>
              <a:t>eum</a:t>
            </a:r>
            <a:r>
              <a:rPr lang="da-DK" sz="1300" dirty="0" smtClean="0"/>
              <a:t> </a:t>
            </a:r>
            <a:r>
              <a:rPr lang="da-DK" sz="1300" dirty="0" err="1" smtClean="0"/>
              <a:t>voleseque</a:t>
            </a:r>
            <a:r>
              <a:rPr lang="da-DK" sz="1300" dirty="0" smtClean="0"/>
              <a:t> </a:t>
            </a:r>
            <a:r>
              <a:rPr lang="da-DK" sz="1300" dirty="0" err="1" smtClean="0"/>
              <a:t>landell</a:t>
            </a:r>
            <a:r>
              <a:rPr lang="da-DK" sz="1300" dirty="0" smtClean="0"/>
              <a:t> </a:t>
            </a:r>
            <a:r>
              <a:rPr lang="da-DK" sz="1300" dirty="0" err="1" smtClean="0"/>
              <a:t>ectur</a:t>
            </a:r>
            <a:r>
              <a:rPr lang="da-DK" sz="1300" dirty="0" smtClean="0"/>
              <a:t>? </a:t>
            </a:r>
            <a:r>
              <a:rPr lang="da-DK" sz="1300" dirty="0" err="1" smtClean="0"/>
              <a:t>Qui</a:t>
            </a:r>
            <a:r>
              <a:rPr lang="da-DK" sz="1300" dirty="0" smtClean="0"/>
              <a:t> </a:t>
            </a:r>
            <a:r>
              <a:rPr lang="da-DK" sz="1300" dirty="0" err="1" smtClean="0"/>
              <a:t>nullandi</a:t>
            </a:r>
            <a:r>
              <a:rPr lang="da-DK" sz="1300" dirty="0" smtClean="0"/>
              <a:t> dis et </a:t>
            </a:r>
            <a:r>
              <a:rPr lang="da-DK" sz="1300" dirty="0" err="1" smtClean="0"/>
              <a:t>que</a:t>
            </a:r>
            <a:r>
              <a:rPr lang="da-DK" sz="1300" dirty="0" smtClean="0"/>
              <a:t> </a:t>
            </a:r>
            <a:r>
              <a:rPr lang="da-DK" sz="1300" dirty="0" err="1" smtClean="0"/>
              <a:t>perum</a:t>
            </a:r>
            <a:r>
              <a:rPr lang="da-DK" sz="1300" dirty="0" smtClean="0"/>
              <a:t> </a:t>
            </a:r>
            <a:r>
              <a:rPr lang="da-DK" sz="1300" dirty="0" err="1" smtClean="0"/>
              <a:t>rectusae</a:t>
            </a:r>
            <a:r>
              <a:rPr lang="da-DK" sz="1300" dirty="0" smtClean="0"/>
              <a:t> et </a:t>
            </a:r>
            <a:r>
              <a:rPr lang="da-DK" sz="1300" dirty="0" err="1" smtClean="0"/>
              <a:t>aditas</a:t>
            </a:r>
            <a:r>
              <a:rPr lang="da-DK" sz="1300" dirty="0" smtClean="0"/>
              <a:t> </a:t>
            </a:r>
            <a:r>
              <a:rPr lang="da-DK" sz="1300" dirty="0" err="1" smtClean="0"/>
              <a:t>dolor</a:t>
            </a:r>
            <a:r>
              <a:rPr lang="da-DK" sz="1300" dirty="0" smtClean="0"/>
              <a:t> </a:t>
            </a:r>
            <a:r>
              <a:rPr lang="da-DK" sz="1300" dirty="0" err="1" smtClean="0"/>
              <a:t>ant</a:t>
            </a:r>
            <a:r>
              <a:rPr lang="da-DK" sz="1300" dirty="0" smtClean="0"/>
              <a:t> </a:t>
            </a:r>
            <a:r>
              <a:rPr lang="da-DK" sz="1300" dirty="0" err="1" smtClean="0"/>
              <a:t>liquunt</a:t>
            </a:r>
            <a:r>
              <a:rPr lang="da-DK" sz="1300" dirty="0" smtClean="0"/>
              <a:t> fuga. </a:t>
            </a:r>
            <a:r>
              <a:rPr lang="da-DK" sz="1300" dirty="0" err="1" smtClean="0"/>
              <a:t>Itat</a:t>
            </a:r>
            <a:r>
              <a:rPr lang="da-DK" sz="1300" dirty="0" smtClean="0"/>
              <a:t> </a:t>
            </a:r>
            <a:r>
              <a:rPr lang="da-DK" sz="1300" dirty="0" err="1" smtClean="0"/>
              <a:t>earchilis</a:t>
            </a:r>
            <a:r>
              <a:rPr lang="da-DK" sz="1300" dirty="0" smtClean="0"/>
              <a:t> </a:t>
            </a:r>
            <a:r>
              <a:rPr lang="da-DK" sz="1300" dirty="0" err="1" smtClean="0"/>
              <a:t>accuptat</a:t>
            </a:r>
            <a:r>
              <a:rPr lang="da-DK" sz="1300" dirty="0" smtClean="0"/>
              <a:t>.</a:t>
            </a:r>
          </a:p>
          <a:p>
            <a:pPr algn="l">
              <a:lnSpc>
                <a:spcPts val="1700"/>
              </a:lnSpc>
              <a:spcBef>
                <a:spcPts val="1100"/>
              </a:spcBef>
            </a:pPr>
            <a:r>
              <a:rPr lang="da-DK" sz="1300" dirty="0" err="1" smtClean="0"/>
              <a:t>Ebis</a:t>
            </a:r>
            <a:r>
              <a:rPr lang="da-DK" sz="1300" dirty="0" smtClean="0"/>
              <a:t> </a:t>
            </a:r>
            <a:r>
              <a:rPr lang="da-DK" sz="1300" dirty="0" err="1" smtClean="0"/>
              <a:t>evelest</a:t>
            </a:r>
            <a:r>
              <a:rPr lang="da-DK" sz="1300" dirty="0" smtClean="0"/>
              <a:t> et res rest </a:t>
            </a:r>
            <a:r>
              <a:rPr lang="da-DK" sz="1300" dirty="0" err="1" smtClean="0"/>
              <a:t>que</a:t>
            </a:r>
            <a:r>
              <a:rPr lang="da-DK" sz="1300" dirty="0" smtClean="0"/>
              <a:t> </a:t>
            </a:r>
            <a:r>
              <a:rPr lang="da-DK" sz="1300" dirty="0" err="1" smtClean="0"/>
              <a:t>conserum</a:t>
            </a:r>
            <a:r>
              <a:rPr lang="da-DK" sz="1300" dirty="0" smtClean="0"/>
              <a:t> </a:t>
            </a:r>
            <a:r>
              <a:rPr lang="da-DK" sz="1300" dirty="0" err="1" smtClean="0"/>
              <a:t>lautaectem</a:t>
            </a:r>
            <a:r>
              <a:rPr lang="da-DK" sz="1300" dirty="0" smtClean="0"/>
              <a:t> </a:t>
            </a:r>
            <a:r>
              <a:rPr lang="da-DK" sz="1300" dirty="0" err="1" smtClean="0"/>
              <a:t>volorpo</a:t>
            </a:r>
            <a:r>
              <a:rPr lang="da-DK" sz="1300" dirty="0" smtClean="0"/>
              <a:t> </a:t>
            </a:r>
            <a:r>
              <a:rPr lang="da-DK" sz="1300" dirty="0" err="1" smtClean="0"/>
              <a:t>remporrum</a:t>
            </a:r>
            <a:r>
              <a:rPr lang="da-DK" sz="1300" dirty="0" smtClean="0"/>
              <a:t> </a:t>
            </a:r>
            <a:r>
              <a:rPr lang="da-DK" sz="1300" dirty="0" err="1" smtClean="0"/>
              <a:t>velloru</a:t>
            </a:r>
            <a:r>
              <a:rPr lang="da-DK" sz="1300" dirty="0" smtClean="0"/>
              <a:t> </a:t>
            </a:r>
            <a:r>
              <a:rPr lang="da-DK" sz="1300" dirty="0" err="1" smtClean="0"/>
              <a:t>ptatquia</a:t>
            </a:r>
            <a:r>
              <a:rPr lang="da-DK" sz="1300" dirty="0" smtClean="0"/>
              <a:t> </a:t>
            </a:r>
            <a:r>
              <a:rPr lang="da-DK" sz="1300" dirty="0" err="1" smtClean="0"/>
              <a:t>conserum</a:t>
            </a:r>
            <a:r>
              <a:rPr lang="da-DK" sz="1300" dirty="0" smtClean="0"/>
              <a:t> </a:t>
            </a:r>
            <a:r>
              <a:rPr lang="da-DK" sz="1300" dirty="0" err="1" smtClean="0"/>
              <a:t>velignis</a:t>
            </a:r>
            <a:r>
              <a:rPr lang="da-DK" sz="1300" dirty="0" smtClean="0"/>
              <a:t> </a:t>
            </a:r>
            <a:r>
              <a:rPr lang="da-DK" sz="1300" dirty="0" err="1" smtClean="0"/>
              <a:t>alique</a:t>
            </a:r>
            <a:r>
              <a:rPr lang="da-DK" sz="1300" dirty="0" smtClean="0"/>
              <a:t> </a:t>
            </a:r>
            <a:r>
              <a:rPr lang="da-DK" sz="1300" dirty="0" err="1" smtClean="0"/>
              <a:t>volupta</a:t>
            </a:r>
            <a:r>
              <a:rPr lang="da-DK" sz="1300" dirty="0" smtClean="0"/>
              <a:t> </a:t>
            </a:r>
            <a:r>
              <a:rPr lang="da-DK" sz="1300" dirty="0" err="1" smtClean="0"/>
              <a:t>tiusam</a:t>
            </a:r>
            <a:r>
              <a:rPr lang="da-DK" sz="1300" dirty="0" smtClean="0"/>
              <a:t> sin nus, quos nitatur? </a:t>
            </a:r>
            <a:r>
              <a:rPr lang="da-DK" sz="1300" dirty="0" err="1" smtClean="0"/>
              <a:t>Qui</a:t>
            </a:r>
            <a:r>
              <a:rPr lang="da-DK" sz="1300" dirty="0" smtClean="0"/>
              <a:t> </a:t>
            </a:r>
            <a:r>
              <a:rPr lang="da-DK" sz="1300" dirty="0" err="1" smtClean="0"/>
              <a:t>quis</a:t>
            </a:r>
            <a:r>
              <a:rPr lang="da-DK" sz="1300" dirty="0" smtClean="0"/>
              <a:t> </a:t>
            </a:r>
            <a:r>
              <a:rPr lang="da-DK" sz="1300" dirty="0" err="1" smtClean="0"/>
              <a:t>dolorem</a:t>
            </a:r>
            <a:r>
              <a:rPr lang="da-DK" sz="1300" dirty="0" smtClean="0"/>
              <a:t> ea </a:t>
            </a:r>
            <a:r>
              <a:rPr lang="da-DK" sz="1300" dirty="0" err="1" smtClean="0"/>
              <a:t>delasd</a:t>
            </a:r>
            <a:r>
              <a:rPr lang="da-DK" sz="1300" dirty="0" smtClean="0"/>
              <a:t> </a:t>
            </a:r>
            <a:r>
              <a:rPr lang="da-DK" sz="1300" dirty="0" err="1" smtClean="0"/>
              <a:t>asdlautaectem</a:t>
            </a:r>
            <a:r>
              <a:rPr lang="da-DK" sz="1300" dirty="0" smtClean="0"/>
              <a:t> </a:t>
            </a:r>
            <a:r>
              <a:rPr lang="da-DK" sz="1300" dirty="0" err="1" smtClean="0"/>
              <a:t>volorpo</a:t>
            </a:r>
            <a:r>
              <a:rPr lang="da-DK" sz="1300" dirty="0" smtClean="0"/>
              <a:t> </a:t>
            </a:r>
            <a:r>
              <a:rPr lang="da-DK" sz="1300" dirty="0" err="1" smtClean="0"/>
              <a:t>remporrum</a:t>
            </a:r>
            <a:r>
              <a:rPr lang="da-DK" sz="1300" dirty="0" smtClean="0"/>
              <a:t> </a:t>
            </a:r>
            <a:r>
              <a:rPr lang="da-DK" sz="1300" dirty="0" err="1" smtClean="0"/>
              <a:t>velloru</a:t>
            </a:r>
            <a:r>
              <a:rPr lang="da-DK" sz="1300" dirty="0" smtClean="0"/>
              <a:t> </a:t>
            </a:r>
            <a:r>
              <a:rPr lang="da-DK" sz="1300" dirty="0" err="1" smtClean="0"/>
              <a:t>ptatquia</a:t>
            </a:r>
            <a:r>
              <a:rPr lang="da-DK" sz="1300" dirty="0" smtClean="0"/>
              <a:t> </a:t>
            </a:r>
            <a:r>
              <a:rPr lang="da-DK" sz="1300" dirty="0" err="1" smtClean="0"/>
              <a:t>conserum</a:t>
            </a:r>
            <a:r>
              <a:rPr lang="da-DK" sz="1300" dirty="0" smtClean="0"/>
              <a:t> </a:t>
            </a:r>
            <a:r>
              <a:rPr lang="da-DK" sz="1300" dirty="0" err="1" smtClean="0"/>
              <a:t>velignis</a:t>
            </a:r>
            <a:r>
              <a:rPr lang="da-DK" sz="1300" dirty="0" smtClean="0"/>
              <a:t> </a:t>
            </a:r>
            <a:r>
              <a:rPr lang="da-DK" sz="1300" dirty="0" err="1" smtClean="0"/>
              <a:t>alique</a:t>
            </a:r>
            <a:r>
              <a:rPr lang="da-DK" sz="1300" dirty="0" smtClean="0"/>
              <a:t> </a:t>
            </a:r>
            <a:r>
              <a:rPr lang="da-DK" sz="1300" dirty="0" err="1" smtClean="0"/>
              <a:t>volupta</a:t>
            </a:r>
            <a:r>
              <a:rPr lang="da-DK" sz="1300" dirty="0" smtClean="0"/>
              <a:t> </a:t>
            </a:r>
            <a:r>
              <a:rPr lang="da-DK" sz="1300" dirty="0" err="1" smtClean="0"/>
              <a:t>tiusam</a:t>
            </a:r>
            <a:r>
              <a:rPr lang="da-DK" sz="1300" dirty="0" smtClean="0"/>
              <a:t> sin nus, quos nitatur? </a:t>
            </a:r>
            <a:r>
              <a:rPr lang="da-DK" sz="1300" dirty="0" err="1" smtClean="0"/>
              <a:t>Qui</a:t>
            </a:r>
            <a:r>
              <a:rPr lang="da-DK" sz="1300" dirty="0" smtClean="0"/>
              <a:t> </a:t>
            </a:r>
            <a:r>
              <a:rPr lang="da-DK" sz="1300" dirty="0" err="1" smtClean="0"/>
              <a:t>quis</a:t>
            </a:r>
            <a:r>
              <a:rPr lang="da-DK" sz="1300" dirty="0" smtClean="0"/>
              <a:t> </a:t>
            </a:r>
            <a:r>
              <a:rPr lang="da-DK" sz="1300" dirty="0" err="1" smtClean="0"/>
              <a:t>dolorem</a:t>
            </a:r>
            <a:r>
              <a:rPr lang="da-DK" sz="1300" dirty="0" smtClean="0"/>
              <a:t> ea </a:t>
            </a:r>
            <a:r>
              <a:rPr lang="da-DK" sz="1300" dirty="0" err="1" smtClean="0"/>
              <a:t>delasd</a:t>
            </a:r>
            <a:r>
              <a:rPr lang="da-DK" sz="1300" dirty="0" smtClean="0"/>
              <a:t> </a:t>
            </a:r>
            <a:r>
              <a:rPr lang="da-DK" sz="1300" dirty="0" err="1" smtClean="0"/>
              <a:t>asd</a:t>
            </a:r>
            <a:r>
              <a:rPr lang="da-DK" sz="1300" dirty="0" smtClean="0"/>
              <a:t>.</a:t>
            </a:r>
            <a:endParaRPr lang="da-DK" sz="1300" dirty="0"/>
          </a:p>
        </p:txBody>
      </p:sp>
      <p:pic>
        <p:nvPicPr>
          <p:cNvPr id="6" name="Billed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57733" y="6418914"/>
            <a:ext cx="2560542" cy="384081"/>
          </a:xfrm>
          <a:prstGeom prst="rect">
            <a:avLst/>
          </a:prstGeom>
        </p:spPr>
      </p:pic>
    </p:spTree>
    <p:extLst>
      <p:ext uri="{BB962C8B-B14F-4D97-AF65-F5344CB8AC3E}">
        <p14:creationId xmlns:p14="http://schemas.microsoft.com/office/powerpoint/2010/main" val="770801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da-DK"/>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7165555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4319192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908027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objects - Blue">
    <p:spTree>
      <p:nvGrpSpPr>
        <p:cNvPr id="1" name=""/>
        <p:cNvGrpSpPr/>
        <p:nvPr/>
      </p:nvGrpSpPr>
      <p:grpSpPr>
        <a:xfrm>
          <a:off x="0" y="0"/>
          <a:ext cx="0" cy="0"/>
          <a:chOff x="0" y="0"/>
          <a:chExt cx="0" cy="0"/>
        </a:xfrm>
      </p:grpSpPr>
      <p:sp>
        <p:nvSpPr>
          <p:cNvPr id="4" name="Pladsholder til indhold 3"/>
          <p:cNvSpPr>
            <a:spLocks noGrp="1"/>
          </p:cNvSpPr>
          <p:nvPr>
            <p:ph sz="half" idx="2"/>
          </p:nvPr>
        </p:nvSpPr>
        <p:spPr>
          <a:xfrm>
            <a:off x="5810249" y="1825625"/>
            <a:ext cx="5600700" cy="3739133"/>
          </a:xfrm>
          <a:blipFill>
            <a:blip r:embed="rId2">
              <a:extLst>
                <a:ext uri="{28A0092B-C50C-407E-A947-70E740481C1C}">
                  <a14:useLocalDpi xmlns:a14="http://schemas.microsoft.com/office/drawing/2010/main" val="0"/>
                </a:ext>
              </a:extLst>
            </a:blip>
            <a:stretch>
              <a:fillRect/>
            </a:stretch>
          </a:blipFill>
        </p:spPr>
        <p:txBody>
          <a:bodyPr/>
          <a:lstStyle/>
          <a:p>
            <a:pPr lvl="0"/>
            <a:r>
              <a:rPr lang="en-US" smtClean="0"/>
              <a:t>Click to edit Master text styles</a:t>
            </a:r>
          </a:p>
        </p:txBody>
      </p:sp>
      <p:pic>
        <p:nvPicPr>
          <p:cNvPr id="8" name="Bille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3174" y="627063"/>
            <a:ext cx="1247775" cy="561975"/>
          </a:xfrm>
          <a:prstGeom prst="rect">
            <a:avLst/>
          </a:prstGeom>
        </p:spPr>
      </p:pic>
      <p:sp>
        <p:nvSpPr>
          <p:cNvPr id="9" name="Rektangel 8"/>
          <p:cNvSpPr/>
          <p:nvPr userDrawn="1"/>
        </p:nvSpPr>
        <p:spPr>
          <a:xfrm>
            <a:off x="-1" y="6296025"/>
            <a:ext cx="12192001" cy="561975"/>
          </a:xfrm>
          <a:prstGeom prst="rect">
            <a:avLst/>
          </a:prstGeom>
          <a:solidFill>
            <a:srgbClr val="002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Titel 1"/>
          <p:cNvSpPr>
            <a:spLocks noGrp="1"/>
          </p:cNvSpPr>
          <p:nvPr>
            <p:ph type="title" hasCustomPrompt="1"/>
          </p:nvPr>
        </p:nvSpPr>
        <p:spPr>
          <a:xfrm>
            <a:off x="647700" y="427037"/>
            <a:ext cx="9343323" cy="1063625"/>
          </a:xfrm>
        </p:spPr>
        <p:txBody>
          <a:bodyPr>
            <a:normAutofit/>
          </a:bodyPr>
          <a:lstStyle>
            <a:lvl1pPr>
              <a:defRPr sz="4000" b="1">
                <a:solidFill>
                  <a:srgbClr val="00265A"/>
                </a:solidFill>
                <a:latin typeface="+mn-lt"/>
              </a:defRPr>
            </a:lvl1pPr>
          </a:lstStyle>
          <a:p>
            <a:r>
              <a:rPr lang="da-DK" dirty="0" smtClean="0"/>
              <a:t>Slide </a:t>
            </a:r>
            <a:r>
              <a:rPr lang="da-DK" dirty="0" err="1" smtClean="0"/>
              <a:t>title</a:t>
            </a:r>
            <a:endParaRPr lang="da-DK" dirty="0"/>
          </a:p>
        </p:txBody>
      </p:sp>
      <p:sp>
        <p:nvSpPr>
          <p:cNvPr id="19" name="Pladsholder til tekst 17"/>
          <p:cNvSpPr>
            <a:spLocks noGrp="1"/>
          </p:cNvSpPr>
          <p:nvPr>
            <p:ph type="body" sz="quarter" idx="10" hasCustomPrompt="1"/>
          </p:nvPr>
        </p:nvSpPr>
        <p:spPr>
          <a:xfrm>
            <a:off x="676805" y="1809750"/>
            <a:ext cx="3751263" cy="4333875"/>
          </a:xfrm>
        </p:spPr>
        <p:txBody>
          <a:bodyPr/>
          <a:lstStyle>
            <a:lvl1pPr algn="l">
              <a:lnSpc>
                <a:spcPts val="1700"/>
              </a:lnSpc>
              <a:spcBef>
                <a:spcPts val="1100"/>
              </a:spcBef>
              <a:defRPr sz="2800"/>
            </a:lvl1pPr>
          </a:lstStyle>
          <a:p>
            <a:pPr algn="l">
              <a:lnSpc>
                <a:spcPts val="1700"/>
              </a:lnSpc>
              <a:spcBef>
                <a:spcPts val="1100"/>
              </a:spcBef>
            </a:pPr>
            <a:r>
              <a:rPr lang="da-DK" sz="1300" dirty="0" err="1" smtClean="0"/>
              <a:t>Aperibuscimod</a:t>
            </a:r>
            <a:r>
              <a:rPr lang="da-DK" sz="1300" dirty="0" smtClean="0"/>
              <a:t> </a:t>
            </a:r>
            <a:r>
              <a:rPr lang="da-DK" sz="1300" dirty="0" err="1" smtClean="0"/>
              <a:t>quatem</a:t>
            </a:r>
            <a:r>
              <a:rPr lang="da-DK" sz="1300" dirty="0" smtClean="0"/>
              <a:t> lam </a:t>
            </a:r>
            <a:r>
              <a:rPr lang="da-DK" sz="1300" dirty="0" err="1" smtClean="0"/>
              <a:t>faccullabor</a:t>
            </a:r>
            <a:r>
              <a:rPr lang="da-DK" sz="1300" dirty="0" smtClean="0"/>
              <a:t> re </a:t>
            </a:r>
            <a:r>
              <a:rPr lang="da-DK" sz="1300" dirty="0" err="1" smtClean="0"/>
              <a:t>quidit</a:t>
            </a:r>
            <a:r>
              <a:rPr lang="da-DK" sz="1300" dirty="0" smtClean="0"/>
              <a:t> </a:t>
            </a:r>
            <a:r>
              <a:rPr lang="da-DK" sz="1300" dirty="0" err="1" smtClean="0"/>
              <a:t>dolo</a:t>
            </a:r>
            <a:r>
              <a:rPr lang="da-DK" sz="1300" dirty="0" smtClean="0"/>
              <a:t> </a:t>
            </a:r>
            <a:r>
              <a:rPr lang="da-DK" sz="1300" dirty="0" err="1" smtClean="0"/>
              <a:t>quas</a:t>
            </a:r>
            <a:r>
              <a:rPr lang="da-DK" sz="1300" dirty="0" smtClean="0"/>
              <a:t> ea nos et la </a:t>
            </a:r>
            <a:r>
              <a:rPr lang="da-DK" sz="1300" dirty="0" err="1" smtClean="0"/>
              <a:t>velenim</a:t>
            </a:r>
            <a:r>
              <a:rPr lang="da-DK" sz="1300" dirty="0" smtClean="0"/>
              <a:t> </a:t>
            </a:r>
            <a:r>
              <a:rPr lang="da-DK" sz="1300" dirty="0" err="1" smtClean="0"/>
              <a:t>aximus</a:t>
            </a:r>
            <a:r>
              <a:rPr lang="da-DK" sz="1300" dirty="0" smtClean="0"/>
              <a:t>, </a:t>
            </a:r>
            <a:r>
              <a:rPr lang="da-DK" sz="1300" dirty="0" err="1" smtClean="0"/>
              <a:t>commosantur</a:t>
            </a:r>
            <a:r>
              <a:rPr lang="da-DK" sz="1300" dirty="0" smtClean="0"/>
              <a:t>?</a:t>
            </a:r>
          </a:p>
          <a:p>
            <a:pPr algn="l">
              <a:lnSpc>
                <a:spcPts val="1700"/>
              </a:lnSpc>
              <a:spcBef>
                <a:spcPts val="1100"/>
              </a:spcBef>
            </a:pPr>
            <a:r>
              <a:rPr lang="da-DK" sz="1300" dirty="0" err="1" smtClean="0"/>
              <a:t>Harios</a:t>
            </a:r>
            <a:r>
              <a:rPr lang="da-DK" sz="1300" dirty="0" smtClean="0"/>
              <a:t> </a:t>
            </a:r>
            <a:r>
              <a:rPr lang="da-DK" sz="1300" dirty="0" err="1" smtClean="0"/>
              <a:t>dollabo</a:t>
            </a:r>
            <a:r>
              <a:rPr lang="da-DK" sz="1300" dirty="0" smtClean="0"/>
              <a:t>. Nam </a:t>
            </a:r>
            <a:r>
              <a:rPr lang="da-DK" sz="1300" dirty="0" err="1" smtClean="0"/>
              <a:t>quis</a:t>
            </a:r>
            <a:r>
              <a:rPr lang="da-DK" sz="1300" dirty="0" smtClean="0"/>
              <a:t> </a:t>
            </a:r>
            <a:r>
              <a:rPr lang="da-DK" sz="1300" dirty="0" err="1" smtClean="0"/>
              <a:t>mollacc</a:t>
            </a:r>
            <a:r>
              <a:rPr lang="da-DK" sz="1300" dirty="0" smtClean="0"/>
              <a:t> </a:t>
            </a:r>
            <a:r>
              <a:rPr lang="da-DK" sz="1300" dirty="0" err="1" smtClean="0"/>
              <a:t>usapic</a:t>
            </a:r>
            <a:r>
              <a:rPr lang="da-DK" sz="1300" dirty="0" smtClean="0"/>
              <a:t> to od et, </a:t>
            </a:r>
            <a:r>
              <a:rPr lang="da-DK" sz="1300" dirty="0" err="1" smtClean="0"/>
              <a:t>que</a:t>
            </a:r>
            <a:r>
              <a:rPr lang="da-DK" sz="1300" dirty="0" smtClean="0"/>
              <a:t> et </a:t>
            </a:r>
            <a:r>
              <a:rPr lang="da-DK" sz="1300" dirty="0" err="1" smtClean="0"/>
              <a:t>aperore</a:t>
            </a:r>
            <a:r>
              <a:rPr lang="da-DK" sz="1300" dirty="0" smtClean="0"/>
              <a:t>, </a:t>
            </a:r>
            <a:r>
              <a:rPr lang="da-DK" sz="1300" dirty="0" err="1" smtClean="0"/>
              <a:t>cusandi</a:t>
            </a:r>
            <a:r>
              <a:rPr lang="da-DK" sz="1300" dirty="0" smtClean="0"/>
              <a:t> </a:t>
            </a:r>
            <a:r>
              <a:rPr lang="da-DK" sz="1300" dirty="0" err="1" smtClean="0"/>
              <a:t>aut</a:t>
            </a:r>
            <a:r>
              <a:rPr lang="da-DK" sz="1300" dirty="0" smtClean="0"/>
              <a:t> </a:t>
            </a:r>
            <a:r>
              <a:rPr lang="da-DK" sz="1300" dirty="0" err="1" smtClean="0"/>
              <a:t>pelicii</a:t>
            </a:r>
            <a:r>
              <a:rPr lang="da-DK" sz="1300" dirty="0" smtClean="0"/>
              <a:t> </a:t>
            </a:r>
            <a:r>
              <a:rPr lang="da-DK" sz="1300" dirty="0" err="1" smtClean="0"/>
              <a:t>stotam</a:t>
            </a:r>
            <a:r>
              <a:rPr lang="da-DK" sz="1300" dirty="0" smtClean="0"/>
              <a:t> </a:t>
            </a:r>
            <a:r>
              <a:rPr lang="da-DK" sz="1300" dirty="0" err="1" smtClean="0"/>
              <a:t>disciis</a:t>
            </a:r>
            <a:r>
              <a:rPr lang="da-DK" sz="1300" dirty="0" smtClean="0"/>
              <a:t> si te pa </a:t>
            </a:r>
            <a:r>
              <a:rPr lang="da-DK" sz="1300" dirty="0" err="1" smtClean="0"/>
              <a:t>voles</a:t>
            </a:r>
            <a:r>
              <a:rPr lang="da-DK" sz="1300" dirty="0" smtClean="0"/>
              <a:t> </a:t>
            </a:r>
            <a:r>
              <a:rPr lang="da-DK" sz="1300" dirty="0" err="1" smtClean="0"/>
              <a:t>esendi</a:t>
            </a:r>
            <a:r>
              <a:rPr lang="da-DK" sz="1300" dirty="0" smtClean="0"/>
              <a:t> </a:t>
            </a:r>
            <a:r>
              <a:rPr lang="da-DK" sz="1300" dirty="0" err="1" smtClean="0"/>
              <a:t>volupiet</a:t>
            </a:r>
            <a:r>
              <a:rPr lang="da-DK" sz="1300" dirty="0" smtClean="0"/>
              <a:t> </a:t>
            </a:r>
            <a:r>
              <a:rPr lang="da-DK" sz="1300" dirty="0" err="1" smtClean="0"/>
              <a:t>omnis</a:t>
            </a:r>
            <a:r>
              <a:rPr lang="da-DK" sz="1300" dirty="0" smtClean="0"/>
              <a:t> </a:t>
            </a:r>
            <a:r>
              <a:rPr lang="da-DK" sz="1300" dirty="0" err="1" smtClean="0"/>
              <a:t>enihili</a:t>
            </a:r>
            <a:r>
              <a:rPr lang="da-DK" sz="1300" dirty="0" smtClean="0"/>
              <a:t> </a:t>
            </a:r>
            <a:r>
              <a:rPr lang="da-DK" sz="1300" dirty="0" err="1" smtClean="0"/>
              <a:t>tatiandam</a:t>
            </a:r>
            <a:r>
              <a:rPr lang="da-DK" sz="1300" dirty="0" smtClean="0"/>
              <a:t> et </a:t>
            </a:r>
            <a:r>
              <a:rPr lang="da-DK" sz="1300" dirty="0" err="1" smtClean="0"/>
              <a:t>hari</a:t>
            </a:r>
            <a:r>
              <a:rPr lang="da-DK" sz="1300" dirty="0" smtClean="0"/>
              <a:t> </a:t>
            </a:r>
            <a:r>
              <a:rPr lang="da-DK" sz="1300" dirty="0" err="1" smtClean="0"/>
              <a:t>ate</a:t>
            </a:r>
            <a:r>
              <a:rPr lang="da-DK" sz="1300" dirty="0" smtClean="0"/>
              <a:t> </a:t>
            </a:r>
            <a:r>
              <a:rPr lang="da-DK" sz="1300" dirty="0" err="1" smtClean="0"/>
              <a:t>aut</a:t>
            </a:r>
            <a:r>
              <a:rPr lang="da-DK" sz="1300" dirty="0" smtClean="0"/>
              <a:t> re peribus et </a:t>
            </a:r>
            <a:r>
              <a:rPr lang="da-DK" sz="1300" dirty="0" err="1" smtClean="0"/>
              <a:t>ellabo</a:t>
            </a:r>
            <a:r>
              <a:rPr lang="da-DK" sz="1300" dirty="0" smtClean="0"/>
              <a:t>. </a:t>
            </a:r>
            <a:r>
              <a:rPr lang="da-DK" sz="1300" dirty="0" err="1" smtClean="0"/>
              <a:t>Um</a:t>
            </a:r>
            <a:r>
              <a:rPr lang="da-DK" sz="1300" dirty="0" smtClean="0"/>
              <a:t> </a:t>
            </a:r>
            <a:r>
              <a:rPr lang="da-DK" sz="1300" dirty="0" err="1" smtClean="0"/>
              <a:t>quat</a:t>
            </a:r>
            <a:r>
              <a:rPr lang="da-DK" sz="1300" dirty="0" smtClean="0"/>
              <a:t>.</a:t>
            </a:r>
          </a:p>
          <a:p>
            <a:pPr algn="l">
              <a:lnSpc>
                <a:spcPts val="1700"/>
              </a:lnSpc>
              <a:spcBef>
                <a:spcPts val="1100"/>
              </a:spcBef>
            </a:pPr>
            <a:r>
              <a:rPr lang="da-DK" sz="1300" dirty="0" err="1" smtClean="0"/>
              <a:t>Beaquamus</a:t>
            </a:r>
            <a:r>
              <a:rPr lang="da-DK" sz="1300" dirty="0" smtClean="0"/>
              <a:t> </a:t>
            </a:r>
            <a:r>
              <a:rPr lang="da-DK" sz="1300" dirty="0" err="1" smtClean="0"/>
              <a:t>quasin</a:t>
            </a:r>
            <a:r>
              <a:rPr lang="da-DK" sz="1300" dirty="0" smtClean="0"/>
              <a:t> </a:t>
            </a:r>
            <a:r>
              <a:rPr lang="da-DK" sz="1300" dirty="0" err="1" smtClean="0"/>
              <a:t>conseque</a:t>
            </a:r>
            <a:r>
              <a:rPr lang="da-DK" sz="1300" dirty="0" smtClean="0"/>
              <a:t> </a:t>
            </a:r>
            <a:r>
              <a:rPr lang="da-DK" sz="1300" dirty="0" err="1" smtClean="0"/>
              <a:t>commod</a:t>
            </a:r>
            <a:r>
              <a:rPr lang="da-DK" sz="1300" dirty="0" smtClean="0"/>
              <a:t> </a:t>
            </a:r>
            <a:r>
              <a:rPr lang="da-DK" sz="1300" dirty="0" err="1" smtClean="0"/>
              <a:t>quamenistrum</a:t>
            </a:r>
            <a:r>
              <a:rPr lang="da-DK" sz="1300" dirty="0" smtClean="0"/>
              <a:t> </a:t>
            </a:r>
            <a:r>
              <a:rPr lang="da-DK" sz="1300" dirty="0" err="1" smtClean="0"/>
              <a:t>ipsunto</a:t>
            </a:r>
            <a:r>
              <a:rPr lang="da-DK" sz="1300" dirty="0" smtClean="0"/>
              <a:t> te </a:t>
            </a:r>
            <a:r>
              <a:rPr lang="da-DK" sz="1300" dirty="0" err="1" smtClean="0"/>
              <a:t>volum</a:t>
            </a:r>
            <a:r>
              <a:rPr lang="da-DK" sz="1300" dirty="0" smtClean="0"/>
              <a:t> re </a:t>
            </a:r>
            <a:r>
              <a:rPr lang="da-DK" sz="1300" dirty="0" err="1" smtClean="0"/>
              <a:t>omnimpo</a:t>
            </a:r>
            <a:r>
              <a:rPr lang="da-DK" sz="1300" dirty="0" smtClean="0"/>
              <a:t> </a:t>
            </a:r>
            <a:r>
              <a:rPr lang="da-DK" sz="1300" dirty="0" err="1" smtClean="0"/>
              <a:t>reiciae</a:t>
            </a:r>
            <a:r>
              <a:rPr lang="da-DK" sz="1300" dirty="0" smtClean="0"/>
              <a:t> </a:t>
            </a:r>
            <a:r>
              <a:rPr lang="da-DK" sz="1300" dirty="0" err="1" smtClean="0"/>
              <a:t>ctiandi</a:t>
            </a:r>
            <a:r>
              <a:rPr lang="da-DK" sz="1300" dirty="0" smtClean="0"/>
              <a:t> </a:t>
            </a:r>
            <a:r>
              <a:rPr lang="da-DK" sz="1300" dirty="0" err="1" smtClean="0"/>
              <a:t>tatem</a:t>
            </a:r>
            <a:r>
              <a:rPr lang="da-DK" sz="1300" dirty="0" smtClean="0"/>
              <a:t>. </a:t>
            </a:r>
            <a:r>
              <a:rPr lang="da-DK" sz="1300" dirty="0" err="1" smtClean="0"/>
              <a:t>Olupiendis</a:t>
            </a:r>
            <a:r>
              <a:rPr lang="da-DK" sz="1300" dirty="0" smtClean="0"/>
              <a:t> a </a:t>
            </a:r>
            <a:r>
              <a:rPr lang="da-DK" sz="1300" dirty="0" err="1" smtClean="0"/>
              <a:t>parum</a:t>
            </a:r>
            <a:r>
              <a:rPr lang="da-DK" sz="1300" dirty="0" smtClean="0"/>
              <a:t> </a:t>
            </a:r>
            <a:r>
              <a:rPr lang="da-DK" sz="1300" dirty="0" err="1" smtClean="0"/>
              <a:t>eum</a:t>
            </a:r>
            <a:r>
              <a:rPr lang="da-DK" sz="1300" dirty="0" smtClean="0"/>
              <a:t> </a:t>
            </a:r>
            <a:r>
              <a:rPr lang="da-DK" sz="1300" dirty="0" err="1" smtClean="0"/>
              <a:t>inum</a:t>
            </a:r>
            <a:r>
              <a:rPr lang="da-DK" sz="1300" dirty="0" smtClean="0"/>
              <a:t> </a:t>
            </a:r>
            <a:r>
              <a:rPr lang="da-DK" sz="1300" dirty="0" err="1" smtClean="0"/>
              <a:t>quae</a:t>
            </a:r>
            <a:r>
              <a:rPr lang="da-DK" sz="1300" dirty="0" smtClean="0"/>
              <a:t> ex et </a:t>
            </a:r>
            <a:r>
              <a:rPr lang="da-DK" sz="1300" dirty="0" err="1" smtClean="0"/>
              <a:t>et</a:t>
            </a:r>
            <a:r>
              <a:rPr lang="da-DK" sz="1300" dirty="0" smtClean="0"/>
              <a:t> </a:t>
            </a:r>
            <a:r>
              <a:rPr lang="da-DK" sz="1300" dirty="0" err="1" smtClean="0"/>
              <a:t>dendis</a:t>
            </a:r>
            <a:r>
              <a:rPr lang="da-DK" sz="1300" dirty="0" smtClean="0"/>
              <a:t> </a:t>
            </a:r>
            <a:r>
              <a:rPr lang="da-DK" sz="1300" dirty="0" err="1" smtClean="0"/>
              <a:t>doluptatibus</a:t>
            </a:r>
            <a:r>
              <a:rPr lang="da-DK" sz="1300" dirty="0" smtClean="0"/>
              <a:t> </a:t>
            </a:r>
            <a:r>
              <a:rPr lang="da-DK" sz="1300" dirty="0" err="1" smtClean="0"/>
              <a:t>audignis</a:t>
            </a:r>
            <a:r>
              <a:rPr lang="da-DK" sz="1300" dirty="0" smtClean="0"/>
              <a:t> </a:t>
            </a:r>
            <a:r>
              <a:rPr lang="da-DK" sz="1300" dirty="0" err="1" smtClean="0"/>
              <a:t>apidel</a:t>
            </a:r>
            <a:r>
              <a:rPr lang="da-DK" sz="1300" dirty="0" smtClean="0"/>
              <a:t> </a:t>
            </a:r>
            <a:r>
              <a:rPr lang="da-DK" sz="1300" dirty="0" err="1" smtClean="0"/>
              <a:t>ipis</a:t>
            </a:r>
            <a:r>
              <a:rPr lang="da-DK" sz="1300" dirty="0" smtClean="0"/>
              <a:t> et </a:t>
            </a:r>
            <a:r>
              <a:rPr lang="da-DK" sz="1300" dirty="0" err="1" smtClean="0"/>
              <a:t>vellorr</a:t>
            </a:r>
            <a:r>
              <a:rPr lang="da-DK" sz="1300" dirty="0" smtClean="0"/>
              <a:t> </a:t>
            </a:r>
            <a:r>
              <a:rPr lang="da-DK" sz="1300" dirty="0" err="1" smtClean="0"/>
              <a:t>orporeiument</a:t>
            </a:r>
            <a:r>
              <a:rPr lang="da-DK" sz="1300" dirty="0" smtClean="0"/>
              <a:t> </a:t>
            </a:r>
            <a:r>
              <a:rPr lang="da-DK" sz="1300" dirty="0" err="1" smtClean="0"/>
              <a:t>quiste</a:t>
            </a:r>
            <a:r>
              <a:rPr lang="da-DK" sz="1300" dirty="0" smtClean="0"/>
              <a:t> </a:t>
            </a:r>
            <a:r>
              <a:rPr lang="da-DK" sz="1300" dirty="0" err="1" smtClean="0"/>
              <a:t>num</a:t>
            </a:r>
            <a:r>
              <a:rPr lang="da-DK" sz="1300" dirty="0" smtClean="0"/>
              <a:t> </a:t>
            </a:r>
            <a:r>
              <a:rPr lang="da-DK" sz="1300" dirty="0" err="1" smtClean="0"/>
              <a:t>volum</a:t>
            </a:r>
            <a:r>
              <a:rPr lang="da-DK" sz="1300" dirty="0" smtClean="0"/>
              <a:t> </a:t>
            </a:r>
            <a:r>
              <a:rPr lang="da-DK" sz="1300" dirty="0" err="1" smtClean="0"/>
              <a:t>voluptatquae</a:t>
            </a:r>
            <a:r>
              <a:rPr lang="da-DK" sz="1300" dirty="0" smtClean="0"/>
              <a:t> </a:t>
            </a:r>
            <a:r>
              <a:rPr lang="da-DK" sz="1300" dirty="0" err="1" smtClean="0"/>
              <a:t>iusdam</a:t>
            </a:r>
            <a:r>
              <a:rPr lang="da-DK" sz="1300" dirty="0" smtClean="0"/>
              <a:t> </a:t>
            </a:r>
            <a:r>
              <a:rPr lang="da-DK" sz="1300" dirty="0" err="1" smtClean="0"/>
              <a:t>aut</a:t>
            </a:r>
            <a:r>
              <a:rPr lang="da-DK" sz="1300" dirty="0" smtClean="0"/>
              <a:t> </a:t>
            </a:r>
            <a:r>
              <a:rPr lang="da-DK" sz="1300" dirty="0" err="1" smtClean="0"/>
              <a:t>ditate</a:t>
            </a:r>
            <a:r>
              <a:rPr lang="da-DK" sz="1300" dirty="0" smtClean="0"/>
              <a:t> et </a:t>
            </a:r>
            <a:r>
              <a:rPr lang="da-DK" sz="1300" dirty="0" err="1" smtClean="0"/>
              <a:t>dolorru</a:t>
            </a:r>
            <a:r>
              <a:rPr lang="da-DK" sz="1300" dirty="0" smtClean="0"/>
              <a:t> </a:t>
            </a:r>
            <a:r>
              <a:rPr lang="da-DK" sz="1300" dirty="0" err="1" smtClean="0"/>
              <a:t>mquam</a:t>
            </a:r>
            <a:r>
              <a:rPr lang="da-DK" sz="1300" dirty="0" smtClean="0"/>
              <a:t>, </a:t>
            </a:r>
            <a:r>
              <a:rPr lang="da-DK" sz="1300" dirty="0" err="1" smtClean="0"/>
              <a:t>cuptur</a:t>
            </a:r>
            <a:r>
              <a:rPr lang="da-DK" sz="1300" dirty="0" smtClean="0"/>
              <a:t> </a:t>
            </a:r>
            <a:r>
              <a:rPr lang="da-DK" sz="1300" dirty="0" err="1" smtClean="0"/>
              <a:t>aliqui</a:t>
            </a:r>
            <a:r>
              <a:rPr lang="da-DK" sz="1300" dirty="0" smtClean="0"/>
              <a:t> tempos </a:t>
            </a:r>
            <a:r>
              <a:rPr lang="da-DK" sz="1300" dirty="0" err="1" smtClean="0"/>
              <a:t>provit</a:t>
            </a:r>
            <a:r>
              <a:rPr lang="da-DK" sz="1300" dirty="0" smtClean="0"/>
              <a:t> </a:t>
            </a:r>
            <a:r>
              <a:rPr lang="da-DK" sz="1300" dirty="0" err="1" smtClean="0"/>
              <a:t>qui</a:t>
            </a:r>
            <a:r>
              <a:rPr lang="da-DK" sz="1300" dirty="0" smtClean="0"/>
              <a:t> </a:t>
            </a:r>
            <a:r>
              <a:rPr lang="da-DK" sz="1300" dirty="0" err="1" smtClean="0"/>
              <a:t>testendam</a:t>
            </a:r>
            <a:r>
              <a:rPr lang="da-DK" sz="1300" dirty="0" smtClean="0"/>
              <a:t> </a:t>
            </a:r>
            <a:r>
              <a:rPr lang="da-DK" sz="1300" dirty="0" err="1" smtClean="0"/>
              <a:t>aut</a:t>
            </a:r>
            <a:r>
              <a:rPr lang="da-DK" sz="1300" dirty="0" smtClean="0"/>
              <a:t> au</a:t>
            </a:r>
            <a:endParaRPr lang="da-DK" sz="1300" dirty="0"/>
          </a:p>
        </p:txBody>
      </p:sp>
      <p:pic>
        <p:nvPicPr>
          <p:cNvPr id="12" name="Billed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57733" y="6418914"/>
            <a:ext cx="2560542" cy="384081"/>
          </a:xfrm>
          <a:prstGeom prst="rect">
            <a:avLst/>
          </a:prstGeom>
        </p:spPr>
      </p:pic>
    </p:spTree>
    <p:extLst>
      <p:ext uri="{BB962C8B-B14F-4D97-AF65-F5344CB8AC3E}">
        <p14:creationId xmlns:p14="http://schemas.microsoft.com/office/powerpoint/2010/main" val="1995038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objects - Orange">
    <p:spTree>
      <p:nvGrpSpPr>
        <p:cNvPr id="1" name=""/>
        <p:cNvGrpSpPr/>
        <p:nvPr/>
      </p:nvGrpSpPr>
      <p:grpSpPr>
        <a:xfrm>
          <a:off x="0" y="0"/>
          <a:ext cx="0" cy="0"/>
          <a:chOff x="0" y="0"/>
          <a:chExt cx="0" cy="0"/>
        </a:xfrm>
      </p:grpSpPr>
      <p:sp>
        <p:nvSpPr>
          <p:cNvPr id="12" name="Rektangel 11"/>
          <p:cNvSpPr/>
          <p:nvPr userDrawn="1"/>
        </p:nvSpPr>
        <p:spPr>
          <a:xfrm>
            <a:off x="-1" y="6296025"/>
            <a:ext cx="12192001" cy="561975"/>
          </a:xfrm>
          <a:prstGeom prst="rect">
            <a:avLst/>
          </a:prstGeom>
          <a:solidFill>
            <a:srgbClr val="EC5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Pladsholder til indhold 3"/>
          <p:cNvSpPr>
            <a:spLocks noGrp="1"/>
          </p:cNvSpPr>
          <p:nvPr>
            <p:ph sz="half" idx="2"/>
          </p:nvPr>
        </p:nvSpPr>
        <p:spPr>
          <a:xfrm>
            <a:off x="5810249" y="1825625"/>
            <a:ext cx="5600700" cy="3739133"/>
          </a:xfrm>
          <a:blipFill>
            <a:blip r:embed="rId2">
              <a:extLst>
                <a:ext uri="{28A0092B-C50C-407E-A947-70E740481C1C}">
                  <a14:useLocalDpi xmlns:a14="http://schemas.microsoft.com/office/drawing/2010/main" val="0"/>
                </a:ext>
              </a:extLst>
            </a:blip>
            <a:stretch>
              <a:fillRect/>
            </a:stretch>
          </a:blipFill>
        </p:spPr>
        <p:txBody>
          <a:bodyPr/>
          <a:lstStyle/>
          <a:p>
            <a:pPr lvl="0"/>
            <a:r>
              <a:rPr lang="en-US" smtClean="0"/>
              <a:t>Click to edit Master text styles</a:t>
            </a:r>
          </a:p>
        </p:txBody>
      </p:sp>
      <p:pic>
        <p:nvPicPr>
          <p:cNvPr id="8" name="Bille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3174" y="627063"/>
            <a:ext cx="1247775" cy="561975"/>
          </a:xfrm>
          <a:prstGeom prst="rect">
            <a:avLst/>
          </a:prstGeom>
        </p:spPr>
      </p:pic>
      <p:sp>
        <p:nvSpPr>
          <p:cNvPr id="11" name="Titel 1"/>
          <p:cNvSpPr>
            <a:spLocks noGrp="1"/>
          </p:cNvSpPr>
          <p:nvPr>
            <p:ph type="title" hasCustomPrompt="1"/>
          </p:nvPr>
        </p:nvSpPr>
        <p:spPr>
          <a:xfrm>
            <a:off x="647700" y="427037"/>
            <a:ext cx="9343323" cy="1063625"/>
          </a:xfrm>
        </p:spPr>
        <p:txBody>
          <a:bodyPr>
            <a:normAutofit/>
          </a:bodyPr>
          <a:lstStyle>
            <a:lvl1pPr>
              <a:defRPr sz="4000" b="1">
                <a:solidFill>
                  <a:srgbClr val="00265A"/>
                </a:solidFill>
                <a:latin typeface="+mn-lt"/>
              </a:defRPr>
            </a:lvl1pPr>
          </a:lstStyle>
          <a:p>
            <a:r>
              <a:rPr lang="da-DK" dirty="0" smtClean="0"/>
              <a:t>Slide </a:t>
            </a:r>
            <a:r>
              <a:rPr lang="da-DK" dirty="0" err="1" smtClean="0"/>
              <a:t>title</a:t>
            </a:r>
            <a:endParaRPr lang="da-DK" dirty="0"/>
          </a:p>
        </p:txBody>
      </p:sp>
      <p:sp>
        <p:nvSpPr>
          <p:cNvPr id="19" name="Pladsholder til tekst 17"/>
          <p:cNvSpPr>
            <a:spLocks noGrp="1"/>
          </p:cNvSpPr>
          <p:nvPr>
            <p:ph type="body" sz="quarter" idx="10" hasCustomPrompt="1"/>
          </p:nvPr>
        </p:nvSpPr>
        <p:spPr>
          <a:xfrm>
            <a:off x="676805" y="1809750"/>
            <a:ext cx="3751263" cy="4333875"/>
          </a:xfrm>
        </p:spPr>
        <p:txBody>
          <a:bodyPr/>
          <a:lstStyle>
            <a:lvl1pPr algn="l">
              <a:lnSpc>
                <a:spcPts val="1700"/>
              </a:lnSpc>
              <a:spcBef>
                <a:spcPts val="1100"/>
              </a:spcBef>
              <a:defRPr sz="2800"/>
            </a:lvl1pPr>
          </a:lstStyle>
          <a:p>
            <a:pPr algn="l">
              <a:lnSpc>
                <a:spcPts val="1700"/>
              </a:lnSpc>
              <a:spcBef>
                <a:spcPts val="1100"/>
              </a:spcBef>
            </a:pPr>
            <a:r>
              <a:rPr lang="da-DK" sz="1300" dirty="0" err="1" smtClean="0"/>
              <a:t>Aperibuscimod</a:t>
            </a:r>
            <a:r>
              <a:rPr lang="da-DK" sz="1300" dirty="0" smtClean="0"/>
              <a:t> </a:t>
            </a:r>
            <a:r>
              <a:rPr lang="da-DK" sz="1300" dirty="0" err="1" smtClean="0"/>
              <a:t>quatem</a:t>
            </a:r>
            <a:r>
              <a:rPr lang="da-DK" sz="1300" dirty="0" smtClean="0"/>
              <a:t> lam </a:t>
            </a:r>
            <a:r>
              <a:rPr lang="da-DK" sz="1300" dirty="0" err="1" smtClean="0"/>
              <a:t>faccullabor</a:t>
            </a:r>
            <a:r>
              <a:rPr lang="da-DK" sz="1300" dirty="0" smtClean="0"/>
              <a:t> re </a:t>
            </a:r>
            <a:r>
              <a:rPr lang="da-DK" sz="1300" dirty="0" err="1" smtClean="0"/>
              <a:t>quidit</a:t>
            </a:r>
            <a:r>
              <a:rPr lang="da-DK" sz="1300" dirty="0" smtClean="0"/>
              <a:t> </a:t>
            </a:r>
            <a:r>
              <a:rPr lang="da-DK" sz="1300" dirty="0" err="1" smtClean="0"/>
              <a:t>dolo</a:t>
            </a:r>
            <a:r>
              <a:rPr lang="da-DK" sz="1300" dirty="0" smtClean="0"/>
              <a:t> </a:t>
            </a:r>
            <a:r>
              <a:rPr lang="da-DK" sz="1300" dirty="0" err="1" smtClean="0"/>
              <a:t>quas</a:t>
            </a:r>
            <a:r>
              <a:rPr lang="da-DK" sz="1300" dirty="0" smtClean="0"/>
              <a:t> ea nos et la </a:t>
            </a:r>
            <a:r>
              <a:rPr lang="da-DK" sz="1300" dirty="0" err="1" smtClean="0"/>
              <a:t>velenim</a:t>
            </a:r>
            <a:r>
              <a:rPr lang="da-DK" sz="1300" dirty="0" smtClean="0"/>
              <a:t> </a:t>
            </a:r>
            <a:r>
              <a:rPr lang="da-DK" sz="1300" dirty="0" err="1" smtClean="0"/>
              <a:t>aximus</a:t>
            </a:r>
            <a:r>
              <a:rPr lang="da-DK" sz="1300" dirty="0" smtClean="0"/>
              <a:t>, </a:t>
            </a:r>
            <a:r>
              <a:rPr lang="da-DK" sz="1300" dirty="0" err="1" smtClean="0"/>
              <a:t>commosantur</a:t>
            </a:r>
            <a:r>
              <a:rPr lang="da-DK" sz="1300" dirty="0" smtClean="0"/>
              <a:t>?</a:t>
            </a:r>
          </a:p>
          <a:p>
            <a:pPr algn="l">
              <a:lnSpc>
                <a:spcPts val="1700"/>
              </a:lnSpc>
              <a:spcBef>
                <a:spcPts val="1100"/>
              </a:spcBef>
            </a:pPr>
            <a:r>
              <a:rPr lang="da-DK" sz="1300" dirty="0" err="1" smtClean="0"/>
              <a:t>Harios</a:t>
            </a:r>
            <a:r>
              <a:rPr lang="da-DK" sz="1300" dirty="0" smtClean="0"/>
              <a:t> </a:t>
            </a:r>
            <a:r>
              <a:rPr lang="da-DK" sz="1300" dirty="0" err="1" smtClean="0"/>
              <a:t>dollabo</a:t>
            </a:r>
            <a:r>
              <a:rPr lang="da-DK" sz="1300" dirty="0" smtClean="0"/>
              <a:t>. Nam </a:t>
            </a:r>
            <a:r>
              <a:rPr lang="da-DK" sz="1300" dirty="0" err="1" smtClean="0"/>
              <a:t>quis</a:t>
            </a:r>
            <a:r>
              <a:rPr lang="da-DK" sz="1300" dirty="0" smtClean="0"/>
              <a:t> </a:t>
            </a:r>
            <a:r>
              <a:rPr lang="da-DK" sz="1300" dirty="0" err="1" smtClean="0"/>
              <a:t>mollacc</a:t>
            </a:r>
            <a:r>
              <a:rPr lang="da-DK" sz="1300" dirty="0" smtClean="0"/>
              <a:t> </a:t>
            </a:r>
            <a:r>
              <a:rPr lang="da-DK" sz="1300" dirty="0" err="1" smtClean="0"/>
              <a:t>usapic</a:t>
            </a:r>
            <a:r>
              <a:rPr lang="da-DK" sz="1300" dirty="0" smtClean="0"/>
              <a:t> to od et, </a:t>
            </a:r>
            <a:r>
              <a:rPr lang="da-DK" sz="1300" dirty="0" err="1" smtClean="0"/>
              <a:t>que</a:t>
            </a:r>
            <a:r>
              <a:rPr lang="da-DK" sz="1300" dirty="0" smtClean="0"/>
              <a:t> et </a:t>
            </a:r>
            <a:r>
              <a:rPr lang="da-DK" sz="1300" dirty="0" err="1" smtClean="0"/>
              <a:t>aperore</a:t>
            </a:r>
            <a:r>
              <a:rPr lang="da-DK" sz="1300" dirty="0" smtClean="0"/>
              <a:t>, </a:t>
            </a:r>
            <a:r>
              <a:rPr lang="da-DK" sz="1300" dirty="0" err="1" smtClean="0"/>
              <a:t>cusandi</a:t>
            </a:r>
            <a:r>
              <a:rPr lang="da-DK" sz="1300" dirty="0" smtClean="0"/>
              <a:t> </a:t>
            </a:r>
            <a:r>
              <a:rPr lang="da-DK" sz="1300" dirty="0" err="1" smtClean="0"/>
              <a:t>aut</a:t>
            </a:r>
            <a:r>
              <a:rPr lang="da-DK" sz="1300" dirty="0" smtClean="0"/>
              <a:t> </a:t>
            </a:r>
            <a:r>
              <a:rPr lang="da-DK" sz="1300" dirty="0" err="1" smtClean="0"/>
              <a:t>pelicii</a:t>
            </a:r>
            <a:r>
              <a:rPr lang="da-DK" sz="1300" dirty="0" smtClean="0"/>
              <a:t> </a:t>
            </a:r>
            <a:r>
              <a:rPr lang="da-DK" sz="1300" dirty="0" err="1" smtClean="0"/>
              <a:t>stotam</a:t>
            </a:r>
            <a:r>
              <a:rPr lang="da-DK" sz="1300" dirty="0" smtClean="0"/>
              <a:t> </a:t>
            </a:r>
            <a:r>
              <a:rPr lang="da-DK" sz="1300" dirty="0" err="1" smtClean="0"/>
              <a:t>disciis</a:t>
            </a:r>
            <a:r>
              <a:rPr lang="da-DK" sz="1300" dirty="0" smtClean="0"/>
              <a:t> si te pa </a:t>
            </a:r>
            <a:r>
              <a:rPr lang="da-DK" sz="1300" dirty="0" err="1" smtClean="0"/>
              <a:t>voles</a:t>
            </a:r>
            <a:r>
              <a:rPr lang="da-DK" sz="1300" dirty="0" smtClean="0"/>
              <a:t> </a:t>
            </a:r>
            <a:r>
              <a:rPr lang="da-DK" sz="1300" dirty="0" err="1" smtClean="0"/>
              <a:t>esendi</a:t>
            </a:r>
            <a:r>
              <a:rPr lang="da-DK" sz="1300" dirty="0" smtClean="0"/>
              <a:t> </a:t>
            </a:r>
            <a:r>
              <a:rPr lang="da-DK" sz="1300" dirty="0" err="1" smtClean="0"/>
              <a:t>volupiet</a:t>
            </a:r>
            <a:r>
              <a:rPr lang="da-DK" sz="1300" dirty="0" smtClean="0"/>
              <a:t> </a:t>
            </a:r>
            <a:r>
              <a:rPr lang="da-DK" sz="1300" dirty="0" err="1" smtClean="0"/>
              <a:t>omnis</a:t>
            </a:r>
            <a:r>
              <a:rPr lang="da-DK" sz="1300" dirty="0" smtClean="0"/>
              <a:t> </a:t>
            </a:r>
            <a:r>
              <a:rPr lang="da-DK" sz="1300" dirty="0" err="1" smtClean="0"/>
              <a:t>enihili</a:t>
            </a:r>
            <a:r>
              <a:rPr lang="da-DK" sz="1300" dirty="0" smtClean="0"/>
              <a:t> </a:t>
            </a:r>
            <a:r>
              <a:rPr lang="da-DK" sz="1300" dirty="0" err="1" smtClean="0"/>
              <a:t>tatiandam</a:t>
            </a:r>
            <a:r>
              <a:rPr lang="da-DK" sz="1300" dirty="0" smtClean="0"/>
              <a:t> et </a:t>
            </a:r>
            <a:r>
              <a:rPr lang="da-DK" sz="1300" dirty="0" err="1" smtClean="0"/>
              <a:t>hari</a:t>
            </a:r>
            <a:r>
              <a:rPr lang="da-DK" sz="1300" dirty="0" smtClean="0"/>
              <a:t> </a:t>
            </a:r>
            <a:r>
              <a:rPr lang="da-DK" sz="1300" dirty="0" err="1" smtClean="0"/>
              <a:t>ate</a:t>
            </a:r>
            <a:r>
              <a:rPr lang="da-DK" sz="1300" dirty="0" smtClean="0"/>
              <a:t> </a:t>
            </a:r>
            <a:r>
              <a:rPr lang="da-DK" sz="1300" dirty="0" err="1" smtClean="0"/>
              <a:t>aut</a:t>
            </a:r>
            <a:r>
              <a:rPr lang="da-DK" sz="1300" dirty="0" smtClean="0"/>
              <a:t> re peribus et </a:t>
            </a:r>
            <a:r>
              <a:rPr lang="da-DK" sz="1300" dirty="0" err="1" smtClean="0"/>
              <a:t>ellabo</a:t>
            </a:r>
            <a:r>
              <a:rPr lang="da-DK" sz="1300" dirty="0" smtClean="0"/>
              <a:t>. </a:t>
            </a:r>
            <a:r>
              <a:rPr lang="da-DK" sz="1300" dirty="0" err="1" smtClean="0"/>
              <a:t>Um</a:t>
            </a:r>
            <a:r>
              <a:rPr lang="da-DK" sz="1300" dirty="0" smtClean="0"/>
              <a:t> </a:t>
            </a:r>
            <a:r>
              <a:rPr lang="da-DK" sz="1300" dirty="0" err="1" smtClean="0"/>
              <a:t>quat</a:t>
            </a:r>
            <a:r>
              <a:rPr lang="da-DK" sz="1300" dirty="0" smtClean="0"/>
              <a:t>.</a:t>
            </a:r>
          </a:p>
          <a:p>
            <a:pPr algn="l">
              <a:lnSpc>
                <a:spcPts val="1700"/>
              </a:lnSpc>
              <a:spcBef>
                <a:spcPts val="1100"/>
              </a:spcBef>
            </a:pPr>
            <a:r>
              <a:rPr lang="da-DK" sz="1300" dirty="0" err="1" smtClean="0"/>
              <a:t>Beaquamus</a:t>
            </a:r>
            <a:r>
              <a:rPr lang="da-DK" sz="1300" dirty="0" smtClean="0"/>
              <a:t> </a:t>
            </a:r>
            <a:r>
              <a:rPr lang="da-DK" sz="1300" dirty="0" err="1" smtClean="0"/>
              <a:t>quasin</a:t>
            </a:r>
            <a:r>
              <a:rPr lang="da-DK" sz="1300" dirty="0" smtClean="0"/>
              <a:t> </a:t>
            </a:r>
            <a:r>
              <a:rPr lang="da-DK" sz="1300" dirty="0" err="1" smtClean="0"/>
              <a:t>conseque</a:t>
            </a:r>
            <a:r>
              <a:rPr lang="da-DK" sz="1300" dirty="0" smtClean="0"/>
              <a:t> </a:t>
            </a:r>
            <a:r>
              <a:rPr lang="da-DK" sz="1300" dirty="0" err="1" smtClean="0"/>
              <a:t>commod</a:t>
            </a:r>
            <a:r>
              <a:rPr lang="da-DK" sz="1300" dirty="0" smtClean="0"/>
              <a:t> </a:t>
            </a:r>
            <a:r>
              <a:rPr lang="da-DK" sz="1300" dirty="0" err="1" smtClean="0"/>
              <a:t>quamenistrum</a:t>
            </a:r>
            <a:r>
              <a:rPr lang="da-DK" sz="1300" dirty="0" smtClean="0"/>
              <a:t> </a:t>
            </a:r>
            <a:r>
              <a:rPr lang="da-DK" sz="1300" dirty="0" err="1" smtClean="0"/>
              <a:t>ipsunto</a:t>
            </a:r>
            <a:r>
              <a:rPr lang="da-DK" sz="1300" dirty="0" smtClean="0"/>
              <a:t> te </a:t>
            </a:r>
            <a:r>
              <a:rPr lang="da-DK" sz="1300" dirty="0" err="1" smtClean="0"/>
              <a:t>volum</a:t>
            </a:r>
            <a:r>
              <a:rPr lang="da-DK" sz="1300" dirty="0" smtClean="0"/>
              <a:t> re </a:t>
            </a:r>
            <a:r>
              <a:rPr lang="da-DK" sz="1300" dirty="0" err="1" smtClean="0"/>
              <a:t>omnimpo</a:t>
            </a:r>
            <a:r>
              <a:rPr lang="da-DK" sz="1300" dirty="0" smtClean="0"/>
              <a:t> </a:t>
            </a:r>
            <a:r>
              <a:rPr lang="da-DK" sz="1300" dirty="0" err="1" smtClean="0"/>
              <a:t>reiciae</a:t>
            </a:r>
            <a:r>
              <a:rPr lang="da-DK" sz="1300" dirty="0" smtClean="0"/>
              <a:t> </a:t>
            </a:r>
            <a:r>
              <a:rPr lang="da-DK" sz="1300" dirty="0" err="1" smtClean="0"/>
              <a:t>ctiandi</a:t>
            </a:r>
            <a:r>
              <a:rPr lang="da-DK" sz="1300" dirty="0" smtClean="0"/>
              <a:t> </a:t>
            </a:r>
            <a:r>
              <a:rPr lang="da-DK" sz="1300" dirty="0" err="1" smtClean="0"/>
              <a:t>tatem</a:t>
            </a:r>
            <a:r>
              <a:rPr lang="da-DK" sz="1300" dirty="0" smtClean="0"/>
              <a:t>. </a:t>
            </a:r>
            <a:r>
              <a:rPr lang="da-DK" sz="1300" dirty="0" err="1" smtClean="0"/>
              <a:t>Olupiendis</a:t>
            </a:r>
            <a:r>
              <a:rPr lang="da-DK" sz="1300" dirty="0" smtClean="0"/>
              <a:t> a </a:t>
            </a:r>
            <a:r>
              <a:rPr lang="da-DK" sz="1300" dirty="0" err="1" smtClean="0"/>
              <a:t>parum</a:t>
            </a:r>
            <a:r>
              <a:rPr lang="da-DK" sz="1300" dirty="0" smtClean="0"/>
              <a:t> </a:t>
            </a:r>
            <a:r>
              <a:rPr lang="da-DK" sz="1300" dirty="0" err="1" smtClean="0"/>
              <a:t>eum</a:t>
            </a:r>
            <a:r>
              <a:rPr lang="da-DK" sz="1300" dirty="0" smtClean="0"/>
              <a:t> </a:t>
            </a:r>
            <a:r>
              <a:rPr lang="da-DK" sz="1300" dirty="0" err="1" smtClean="0"/>
              <a:t>inum</a:t>
            </a:r>
            <a:r>
              <a:rPr lang="da-DK" sz="1300" dirty="0" smtClean="0"/>
              <a:t> </a:t>
            </a:r>
            <a:r>
              <a:rPr lang="da-DK" sz="1300" dirty="0" err="1" smtClean="0"/>
              <a:t>quae</a:t>
            </a:r>
            <a:r>
              <a:rPr lang="da-DK" sz="1300" dirty="0" smtClean="0"/>
              <a:t> ex et </a:t>
            </a:r>
            <a:r>
              <a:rPr lang="da-DK" sz="1300" dirty="0" err="1" smtClean="0"/>
              <a:t>et</a:t>
            </a:r>
            <a:r>
              <a:rPr lang="da-DK" sz="1300" dirty="0" smtClean="0"/>
              <a:t> </a:t>
            </a:r>
            <a:r>
              <a:rPr lang="da-DK" sz="1300" dirty="0" err="1" smtClean="0"/>
              <a:t>dendis</a:t>
            </a:r>
            <a:r>
              <a:rPr lang="da-DK" sz="1300" dirty="0" smtClean="0"/>
              <a:t> </a:t>
            </a:r>
            <a:r>
              <a:rPr lang="da-DK" sz="1300" dirty="0" err="1" smtClean="0"/>
              <a:t>doluptatibus</a:t>
            </a:r>
            <a:r>
              <a:rPr lang="da-DK" sz="1300" dirty="0" smtClean="0"/>
              <a:t> </a:t>
            </a:r>
            <a:r>
              <a:rPr lang="da-DK" sz="1300" dirty="0" err="1" smtClean="0"/>
              <a:t>audignis</a:t>
            </a:r>
            <a:r>
              <a:rPr lang="da-DK" sz="1300" dirty="0" smtClean="0"/>
              <a:t> </a:t>
            </a:r>
            <a:r>
              <a:rPr lang="da-DK" sz="1300" dirty="0" err="1" smtClean="0"/>
              <a:t>apidel</a:t>
            </a:r>
            <a:r>
              <a:rPr lang="da-DK" sz="1300" dirty="0" smtClean="0"/>
              <a:t> </a:t>
            </a:r>
            <a:r>
              <a:rPr lang="da-DK" sz="1300" dirty="0" err="1" smtClean="0"/>
              <a:t>ipis</a:t>
            </a:r>
            <a:r>
              <a:rPr lang="da-DK" sz="1300" dirty="0" smtClean="0"/>
              <a:t> et </a:t>
            </a:r>
            <a:r>
              <a:rPr lang="da-DK" sz="1300" dirty="0" err="1" smtClean="0"/>
              <a:t>vellorr</a:t>
            </a:r>
            <a:r>
              <a:rPr lang="da-DK" sz="1300" dirty="0" smtClean="0"/>
              <a:t> </a:t>
            </a:r>
            <a:r>
              <a:rPr lang="da-DK" sz="1300" dirty="0" err="1" smtClean="0"/>
              <a:t>orporeiument</a:t>
            </a:r>
            <a:r>
              <a:rPr lang="da-DK" sz="1300" dirty="0" smtClean="0"/>
              <a:t> </a:t>
            </a:r>
            <a:r>
              <a:rPr lang="da-DK" sz="1300" dirty="0" err="1" smtClean="0"/>
              <a:t>quiste</a:t>
            </a:r>
            <a:r>
              <a:rPr lang="da-DK" sz="1300" dirty="0" smtClean="0"/>
              <a:t> </a:t>
            </a:r>
            <a:r>
              <a:rPr lang="da-DK" sz="1300" dirty="0" err="1" smtClean="0"/>
              <a:t>num</a:t>
            </a:r>
            <a:r>
              <a:rPr lang="da-DK" sz="1300" dirty="0" smtClean="0"/>
              <a:t> </a:t>
            </a:r>
            <a:r>
              <a:rPr lang="da-DK" sz="1300" dirty="0" err="1" smtClean="0"/>
              <a:t>volum</a:t>
            </a:r>
            <a:r>
              <a:rPr lang="da-DK" sz="1300" dirty="0" smtClean="0"/>
              <a:t> </a:t>
            </a:r>
            <a:r>
              <a:rPr lang="da-DK" sz="1300" dirty="0" err="1" smtClean="0"/>
              <a:t>voluptatquae</a:t>
            </a:r>
            <a:r>
              <a:rPr lang="da-DK" sz="1300" dirty="0" smtClean="0"/>
              <a:t> </a:t>
            </a:r>
            <a:r>
              <a:rPr lang="da-DK" sz="1300" dirty="0" err="1" smtClean="0"/>
              <a:t>iusdam</a:t>
            </a:r>
            <a:r>
              <a:rPr lang="da-DK" sz="1300" dirty="0" smtClean="0"/>
              <a:t> </a:t>
            </a:r>
            <a:r>
              <a:rPr lang="da-DK" sz="1300" dirty="0" err="1" smtClean="0"/>
              <a:t>aut</a:t>
            </a:r>
            <a:r>
              <a:rPr lang="da-DK" sz="1300" dirty="0" smtClean="0"/>
              <a:t> </a:t>
            </a:r>
            <a:r>
              <a:rPr lang="da-DK" sz="1300" dirty="0" err="1" smtClean="0"/>
              <a:t>ditate</a:t>
            </a:r>
            <a:r>
              <a:rPr lang="da-DK" sz="1300" dirty="0" smtClean="0"/>
              <a:t> et </a:t>
            </a:r>
            <a:r>
              <a:rPr lang="da-DK" sz="1300" dirty="0" err="1" smtClean="0"/>
              <a:t>dolorru</a:t>
            </a:r>
            <a:r>
              <a:rPr lang="da-DK" sz="1300" dirty="0" smtClean="0"/>
              <a:t> </a:t>
            </a:r>
            <a:r>
              <a:rPr lang="da-DK" sz="1300" dirty="0" err="1" smtClean="0"/>
              <a:t>mquam</a:t>
            </a:r>
            <a:r>
              <a:rPr lang="da-DK" sz="1300" dirty="0" smtClean="0"/>
              <a:t>, </a:t>
            </a:r>
            <a:r>
              <a:rPr lang="da-DK" sz="1300" dirty="0" err="1" smtClean="0"/>
              <a:t>cuptur</a:t>
            </a:r>
            <a:r>
              <a:rPr lang="da-DK" sz="1300" dirty="0" smtClean="0"/>
              <a:t> </a:t>
            </a:r>
            <a:r>
              <a:rPr lang="da-DK" sz="1300" dirty="0" err="1" smtClean="0"/>
              <a:t>aliqui</a:t>
            </a:r>
            <a:r>
              <a:rPr lang="da-DK" sz="1300" dirty="0" smtClean="0"/>
              <a:t> tempos </a:t>
            </a:r>
            <a:r>
              <a:rPr lang="da-DK" sz="1300" dirty="0" err="1" smtClean="0"/>
              <a:t>provit</a:t>
            </a:r>
            <a:r>
              <a:rPr lang="da-DK" sz="1300" dirty="0" smtClean="0"/>
              <a:t> </a:t>
            </a:r>
            <a:r>
              <a:rPr lang="da-DK" sz="1300" dirty="0" err="1" smtClean="0"/>
              <a:t>qui</a:t>
            </a:r>
            <a:r>
              <a:rPr lang="da-DK" sz="1300" dirty="0" smtClean="0"/>
              <a:t> </a:t>
            </a:r>
            <a:r>
              <a:rPr lang="da-DK" sz="1300" dirty="0" err="1" smtClean="0"/>
              <a:t>testendam</a:t>
            </a:r>
            <a:r>
              <a:rPr lang="da-DK" sz="1300" dirty="0" smtClean="0"/>
              <a:t> </a:t>
            </a:r>
            <a:r>
              <a:rPr lang="da-DK" sz="1300" dirty="0" err="1" smtClean="0"/>
              <a:t>aut</a:t>
            </a:r>
            <a:r>
              <a:rPr lang="da-DK" sz="1300" dirty="0" smtClean="0"/>
              <a:t> au</a:t>
            </a:r>
            <a:endParaRPr lang="da-DK" sz="1300" dirty="0"/>
          </a:p>
        </p:txBody>
      </p:sp>
      <p:pic>
        <p:nvPicPr>
          <p:cNvPr id="9" name="Billed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57733" y="6418914"/>
            <a:ext cx="2560542" cy="384081"/>
          </a:xfrm>
          <a:prstGeom prst="rect">
            <a:avLst/>
          </a:prstGeom>
        </p:spPr>
      </p:pic>
    </p:spTree>
    <p:extLst>
      <p:ext uri="{BB962C8B-B14F-4D97-AF65-F5344CB8AC3E}">
        <p14:creationId xmlns:p14="http://schemas.microsoft.com/office/powerpoint/2010/main" val="1725370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objects - Turquoise">
    <p:spTree>
      <p:nvGrpSpPr>
        <p:cNvPr id="1" name=""/>
        <p:cNvGrpSpPr/>
        <p:nvPr/>
      </p:nvGrpSpPr>
      <p:grpSpPr>
        <a:xfrm>
          <a:off x="0" y="0"/>
          <a:ext cx="0" cy="0"/>
          <a:chOff x="0" y="0"/>
          <a:chExt cx="0" cy="0"/>
        </a:xfrm>
      </p:grpSpPr>
      <p:sp>
        <p:nvSpPr>
          <p:cNvPr id="12" name="Rektangel 11"/>
          <p:cNvSpPr/>
          <p:nvPr userDrawn="1"/>
        </p:nvSpPr>
        <p:spPr>
          <a:xfrm>
            <a:off x="-1" y="6296025"/>
            <a:ext cx="12192001" cy="561975"/>
          </a:xfrm>
          <a:prstGeom prst="rect">
            <a:avLst/>
          </a:prstGeom>
          <a:solidFill>
            <a:srgbClr val="00A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Pladsholder til indhold 3"/>
          <p:cNvSpPr>
            <a:spLocks noGrp="1"/>
          </p:cNvSpPr>
          <p:nvPr>
            <p:ph sz="half" idx="2"/>
          </p:nvPr>
        </p:nvSpPr>
        <p:spPr>
          <a:xfrm>
            <a:off x="5810249" y="1825625"/>
            <a:ext cx="5600700" cy="3739133"/>
          </a:xfrm>
          <a:blipFill>
            <a:blip r:embed="rId2">
              <a:extLst>
                <a:ext uri="{28A0092B-C50C-407E-A947-70E740481C1C}">
                  <a14:useLocalDpi xmlns:a14="http://schemas.microsoft.com/office/drawing/2010/main" val="0"/>
                </a:ext>
              </a:extLst>
            </a:blip>
            <a:stretch>
              <a:fillRect/>
            </a:stretch>
          </a:blipFill>
        </p:spPr>
        <p:txBody>
          <a:bodyPr/>
          <a:lstStyle/>
          <a:p>
            <a:pPr lvl="0"/>
            <a:r>
              <a:rPr lang="en-US" smtClean="0"/>
              <a:t>Click to edit Master text styles</a:t>
            </a:r>
          </a:p>
        </p:txBody>
      </p:sp>
      <p:pic>
        <p:nvPicPr>
          <p:cNvPr id="8" name="Bille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3174" y="627063"/>
            <a:ext cx="1247775" cy="561975"/>
          </a:xfrm>
          <a:prstGeom prst="rect">
            <a:avLst/>
          </a:prstGeom>
        </p:spPr>
      </p:pic>
      <p:sp>
        <p:nvSpPr>
          <p:cNvPr id="11" name="Titel 1"/>
          <p:cNvSpPr>
            <a:spLocks noGrp="1"/>
          </p:cNvSpPr>
          <p:nvPr>
            <p:ph type="title" hasCustomPrompt="1"/>
          </p:nvPr>
        </p:nvSpPr>
        <p:spPr>
          <a:xfrm>
            <a:off x="647700" y="427037"/>
            <a:ext cx="9343323" cy="1063625"/>
          </a:xfrm>
        </p:spPr>
        <p:txBody>
          <a:bodyPr>
            <a:normAutofit/>
          </a:bodyPr>
          <a:lstStyle>
            <a:lvl1pPr>
              <a:defRPr sz="4000" b="1">
                <a:solidFill>
                  <a:srgbClr val="00265A"/>
                </a:solidFill>
                <a:latin typeface="+mn-lt"/>
              </a:defRPr>
            </a:lvl1pPr>
          </a:lstStyle>
          <a:p>
            <a:r>
              <a:rPr lang="da-DK" dirty="0" smtClean="0"/>
              <a:t>Slide </a:t>
            </a:r>
            <a:r>
              <a:rPr lang="da-DK" dirty="0" err="1" smtClean="0"/>
              <a:t>title</a:t>
            </a:r>
            <a:endParaRPr lang="da-DK" dirty="0"/>
          </a:p>
        </p:txBody>
      </p:sp>
      <p:sp>
        <p:nvSpPr>
          <p:cNvPr id="19" name="Pladsholder til tekst 17"/>
          <p:cNvSpPr>
            <a:spLocks noGrp="1"/>
          </p:cNvSpPr>
          <p:nvPr>
            <p:ph type="body" sz="quarter" idx="10" hasCustomPrompt="1"/>
          </p:nvPr>
        </p:nvSpPr>
        <p:spPr>
          <a:xfrm>
            <a:off x="676805" y="1809750"/>
            <a:ext cx="3751263" cy="4333875"/>
          </a:xfrm>
        </p:spPr>
        <p:txBody>
          <a:bodyPr/>
          <a:lstStyle>
            <a:lvl1pPr algn="l">
              <a:lnSpc>
                <a:spcPts val="1700"/>
              </a:lnSpc>
              <a:spcBef>
                <a:spcPts val="1100"/>
              </a:spcBef>
              <a:defRPr sz="2800"/>
            </a:lvl1pPr>
          </a:lstStyle>
          <a:p>
            <a:pPr algn="l">
              <a:lnSpc>
                <a:spcPts val="1700"/>
              </a:lnSpc>
              <a:spcBef>
                <a:spcPts val="1100"/>
              </a:spcBef>
            </a:pPr>
            <a:r>
              <a:rPr lang="da-DK" sz="1300" dirty="0" err="1" smtClean="0"/>
              <a:t>Aperibuscimod</a:t>
            </a:r>
            <a:r>
              <a:rPr lang="da-DK" sz="1300" dirty="0" smtClean="0"/>
              <a:t> </a:t>
            </a:r>
            <a:r>
              <a:rPr lang="da-DK" sz="1300" dirty="0" err="1" smtClean="0"/>
              <a:t>quatem</a:t>
            </a:r>
            <a:r>
              <a:rPr lang="da-DK" sz="1300" dirty="0" smtClean="0"/>
              <a:t> lam </a:t>
            </a:r>
            <a:r>
              <a:rPr lang="da-DK" sz="1300" dirty="0" err="1" smtClean="0"/>
              <a:t>faccullabor</a:t>
            </a:r>
            <a:r>
              <a:rPr lang="da-DK" sz="1300" dirty="0" smtClean="0"/>
              <a:t> re </a:t>
            </a:r>
            <a:r>
              <a:rPr lang="da-DK" sz="1300" dirty="0" err="1" smtClean="0"/>
              <a:t>quidit</a:t>
            </a:r>
            <a:r>
              <a:rPr lang="da-DK" sz="1300" dirty="0" smtClean="0"/>
              <a:t> </a:t>
            </a:r>
            <a:r>
              <a:rPr lang="da-DK" sz="1300" dirty="0" err="1" smtClean="0"/>
              <a:t>dolo</a:t>
            </a:r>
            <a:r>
              <a:rPr lang="da-DK" sz="1300" dirty="0" smtClean="0"/>
              <a:t> </a:t>
            </a:r>
            <a:r>
              <a:rPr lang="da-DK" sz="1300" dirty="0" err="1" smtClean="0"/>
              <a:t>quas</a:t>
            </a:r>
            <a:r>
              <a:rPr lang="da-DK" sz="1300" dirty="0" smtClean="0"/>
              <a:t> ea nos et la </a:t>
            </a:r>
            <a:r>
              <a:rPr lang="da-DK" sz="1300" dirty="0" err="1" smtClean="0"/>
              <a:t>velenim</a:t>
            </a:r>
            <a:r>
              <a:rPr lang="da-DK" sz="1300" dirty="0" smtClean="0"/>
              <a:t> </a:t>
            </a:r>
            <a:r>
              <a:rPr lang="da-DK" sz="1300" dirty="0" err="1" smtClean="0"/>
              <a:t>aximus</a:t>
            </a:r>
            <a:r>
              <a:rPr lang="da-DK" sz="1300" dirty="0" smtClean="0"/>
              <a:t>, </a:t>
            </a:r>
            <a:r>
              <a:rPr lang="da-DK" sz="1300" dirty="0" err="1" smtClean="0"/>
              <a:t>commosantur</a:t>
            </a:r>
            <a:r>
              <a:rPr lang="da-DK" sz="1300" dirty="0" smtClean="0"/>
              <a:t>?</a:t>
            </a:r>
          </a:p>
          <a:p>
            <a:pPr algn="l">
              <a:lnSpc>
                <a:spcPts val="1700"/>
              </a:lnSpc>
              <a:spcBef>
                <a:spcPts val="1100"/>
              </a:spcBef>
            </a:pPr>
            <a:r>
              <a:rPr lang="da-DK" sz="1300" dirty="0" err="1" smtClean="0"/>
              <a:t>Harios</a:t>
            </a:r>
            <a:r>
              <a:rPr lang="da-DK" sz="1300" dirty="0" smtClean="0"/>
              <a:t> </a:t>
            </a:r>
            <a:r>
              <a:rPr lang="da-DK" sz="1300" dirty="0" err="1" smtClean="0"/>
              <a:t>dollabo</a:t>
            </a:r>
            <a:r>
              <a:rPr lang="da-DK" sz="1300" dirty="0" smtClean="0"/>
              <a:t>. Nam </a:t>
            </a:r>
            <a:r>
              <a:rPr lang="da-DK" sz="1300" dirty="0" err="1" smtClean="0"/>
              <a:t>quis</a:t>
            </a:r>
            <a:r>
              <a:rPr lang="da-DK" sz="1300" dirty="0" smtClean="0"/>
              <a:t> </a:t>
            </a:r>
            <a:r>
              <a:rPr lang="da-DK" sz="1300" dirty="0" err="1" smtClean="0"/>
              <a:t>mollacc</a:t>
            </a:r>
            <a:r>
              <a:rPr lang="da-DK" sz="1300" dirty="0" smtClean="0"/>
              <a:t> </a:t>
            </a:r>
            <a:r>
              <a:rPr lang="da-DK" sz="1300" dirty="0" err="1" smtClean="0"/>
              <a:t>usapic</a:t>
            </a:r>
            <a:r>
              <a:rPr lang="da-DK" sz="1300" dirty="0" smtClean="0"/>
              <a:t> to od et, </a:t>
            </a:r>
            <a:r>
              <a:rPr lang="da-DK" sz="1300" dirty="0" err="1" smtClean="0"/>
              <a:t>que</a:t>
            </a:r>
            <a:r>
              <a:rPr lang="da-DK" sz="1300" dirty="0" smtClean="0"/>
              <a:t> et </a:t>
            </a:r>
            <a:r>
              <a:rPr lang="da-DK" sz="1300" dirty="0" err="1" smtClean="0"/>
              <a:t>aperore</a:t>
            </a:r>
            <a:r>
              <a:rPr lang="da-DK" sz="1300" dirty="0" smtClean="0"/>
              <a:t>, </a:t>
            </a:r>
            <a:r>
              <a:rPr lang="da-DK" sz="1300" dirty="0" err="1" smtClean="0"/>
              <a:t>cusandi</a:t>
            </a:r>
            <a:r>
              <a:rPr lang="da-DK" sz="1300" dirty="0" smtClean="0"/>
              <a:t> </a:t>
            </a:r>
            <a:r>
              <a:rPr lang="da-DK" sz="1300" dirty="0" err="1" smtClean="0"/>
              <a:t>aut</a:t>
            </a:r>
            <a:r>
              <a:rPr lang="da-DK" sz="1300" dirty="0" smtClean="0"/>
              <a:t> </a:t>
            </a:r>
            <a:r>
              <a:rPr lang="da-DK" sz="1300" dirty="0" err="1" smtClean="0"/>
              <a:t>pelicii</a:t>
            </a:r>
            <a:r>
              <a:rPr lang="da-DK" sz="1300" dirty="0" smtClean="0"/>
              <a:t> </a:t>
            </a:r>
            <a:r>
              <a:rPr lang="da-DK" sz="1300" dirty="0" err="1" smtClean="0"/>
              <a:t>stotam</a:t>
            </a:r>
            <a:r>
              <a:rPr lang="da-DK" sz="1300" dirty="0" smtClean="0"/>
              <a:t> </a:t>
            </a:r>
            <a:r>
              <a:rPr lang="da-DK" sz="1300" dirty="0" err="1" smtClean="0"/>
              <a:t>disciis</a:t>
            </a:r>
            <a:r>
              <a:rPr lang="da-DK" sz="1300" dirty="0" smtClean="0"/>
              <a:t> si te pa </a:t>
            </a:r>
            <a:r>
              <a:rPr lang="da-DK" sz="1300" dirty="0" err="1" smtClean="0"/>
              <a:t>voles</a:t>
            </a:r>
            <a:r>
              <a:rPr lang="da-DK" sz="1300" dirty="0" smtClean="0"/>
              <a:t> </a:t>
            </a:r>
            <a:r>
              <a:rPr lang="da-DK" sz="1300" dirty="0" err="1" smtClean="0"/>
              <a:t>esendi</a:t>
            </a:r>
            <a:r>
              <a:rPr lang="da-DK" sz="1300" dirty="0" smtClean="0"/>
              <a:t> </a:t>
            </a:r>
            <a:r>
              <a:rPr lang="da-DK" sz="1300" dirty="0" err="1" smtClean="0"/>
              <a:t>volupiet</a:t>
            </a:r>
            <a:r>
              <a:rPr lang="da-DK" sz="1300" dirty="0" smtClean="0"/>
              <a:t> </a:t>
            </a:r>
            <a:r>
              <a:rPr lang="da-DK" sz="1300" dirty="0" err="1" smtClean="0"/>
              <a:t>omnis</a:t>
            </a:r>
            <a:r>
              <a:rPr lang="da-DK" sz="1300" dirty="0" smtClean="0"/>
              <a:t> </a:t>
            </a:r>
            <a:r>
              <a:rPr lang="da-DK" sz="1300" dirty="0" err="1" smtClean="0"/>
              <a:t>enihili</a:t>
            </a:r>
            <a:r>
              <a:rPr lang="da-DK" sz="1300" dirty="0" smtClean="0"/>
              <a:t> </a:t>
            </a:r>
            <a:r>
              <a:rPr lang="da-DK" sz="1300" dirty="0" err="1" smtClean="0"/>
              <a:t>tatiandam</a:t>
            </a:r>
            <a:r>
              <a:rPr lang="da-DK" sz="1300" dirty="0" smtClean="0"/>
              <a:t> et </a:t>
            </a:r>
            <a:r>
              <a:rPr lang="da-DK" sz="1300" dirty="0" err="1" smtClean="0"/>
              <a:t>hari</a:t>
            </a:r>
            <a:r>
              <a:rPr lang="da-DK" sz="1300" dirty="0" smtClean="0"/>
              <a:t> </a:t>
            </a:r>
            <a:r>
              <a:rPr lang="da-DK" sz="1300" dirty="0" err="1" smtClean="0"/>
              <a:t>ate</a:t>
            </a:r>
            <a:r>
              <a:rPr lang="da-DK" sz="1300" dirty="0" smtClean="0"/>
              <a:t> </a:t>
            </a:r>
            <a:r>
              <a:rPr lang="da-DK" sz="1300" dirty="0" err="1" smtClean="0"/>
              <a:t>aut</a:t>
            </a:r>
            <a:r>
              <a:rPr lang="da-DK" sz="1300" dirty="0" smtClean="0"/>
              <a:t> re peribus et </a:t>
            </a:r>
            <a:r>
              <a:rPr lang="da-DK" sz="1300" dirty="0" err="1" smtClean="0"/>
              <a:t>ellabo</a:t>
            </a:r>
            <a:r>
              <a:rPr lang="da-DK" sz="1300" dirty="0" smtClean="0"/>
              <a:t>. </a:t>
            </a:r>
            <a:r>
              <a:rPr lang="da-DK" sz="1300" dirty="0" err="1" smtClean="0"/>
              <a:t>Um</a:t>
            </a:r>
            <a:r>
              <a:rPr lang="da-DK" sz="1300" dirty="0" smtClean="0"/>
              <a:t> </a:t>
            </a:r>
            <a:r>
              <a:rPr lang="da-DK" sz="1300" dirty="0" err="1" smtClean="0"/>
              <a:t>quat</a:t>
            </a:r>
            <a:r>
              <a:rPr lang="da-DK" sz="1300" dirty="0" smtClean="0"/>
              <a:t>.</a:t>
            </a:r>
          </a:p>
          <a:p>
            <a:pPr algn="l">
              <a:lnSpc>
                <a:spcPts val="1700"/>
              </a:lnSpc>
              <a:spcBef>
                <a:spcPts val="1100"/>
              </a:spcBef>
            </a:pPr>
            <a:r>
              <a:rPr lang="da-DK" sz="1300" dirty="0" err="1" smtClean="0"/>
              <a:t>Beaquamus</a:t>
            </a:r>
            <a:r>
              <a:rPr lang="da-DK" sz="1300" dirty="0" smtClean="0"/>
              <a:t> </a:t>
            </a:r>
            <a:r>
              <a:rPr lang="da-DK" sz="1300" dirty="0" err="1" smtClean="0"/>
              <a:t>quasin</a:t>
            </a:r>
            <a:r>
              <a:rPr lang="da-DK" sz="1300" dirty="0" smtClean="0"/>
              <a:t> </a:t>
            </a:r>
            <a:r>
              <a:rPr lang="da-DK" sz="1300" dirty="0" err="1" smtClean="0"/>
              <a:t>conseque</a:t>
            </a:r>
            <a:r>
              <a:rPr lang="da-DK" sz="1300" dirty="0" smtClean="0"/>
              <a:t> </a:t>
            </a:r>
            <a:r>
              <a:rPr lang="da-DK" sz="1300" dirty="0" err="1" smtClean="0"/>
              <a:t>commod</a:t>
            </a:r>
            <a:r>
              <a:rPr lang="da-DK" sz="1300" dirty="0" smtClean="0"/>
              <a:t> </a:t>
            </a:r>
            <a:r>
              <a:rPr lang="da-DK" sz="1300" dirty="0" err="1" smtClean="0"/>
              <a:t>quamenistrum</a:t>
            </a:r>
            <a:r>
              <a:rPr lang="da-DK" sz="1300" dirty="0" smtClean="0"/>
              <a:t> </a:t>
            </a:r>
            <a:r>
              <a:rPr lang="da-DK" sz="1300" dirty="0" err="1" smtClean="0"/>
              <a:t>ipsunto</a:t>
            </a:r>
            <a:r>
              <a:rPr lang="da-DK" sz="1300" dirty="0" smtClean="0"/>
              <a:t> te </a:t>
            </a:r>
            <a:r>
              <a:rPr lang="da-DK" sz="1300" dirty="0" err="1" smtClean="0"/>
              <a:t>volum</a:t>
            </a:r>
            <a:r>
              <a:rPr lang="da-DK" sz="1300" dirty="0" smtClean="0"/>
              <a:t> re </a:t>
            </a:r>
            <a:r>
              <a:rPr lang="da-DK" sz="1300" dirty="0" err="1" smtClean="0"/>
              <a:t>omnimpo</a:t>
            </a:r>
            <a:r>
              <a:rPr lang="da-DK" sz="1300" dirty="0" smtClean="0"/>
              <a:t> </a:t>
            </a:r>
            <a:r>
              <a:rPr lang="da-DK" sz="1300" dirty="0" err="1" smtClean="0"/>
              <a:t>reiciae</a:t>
            </a:r>
            <a:r>
              <a:rPr lang="da-DK" sz="1300" dirty="0" smtClean="0"/>
              <a:t> </a:t>
            </a:r>
            <a:r>
              <a:rPr lang="da-DK" sz="1300" dirty="0" err="1" smtClean="0"/>
              <a:t>ctiandi</a:t>
            </a:r>
            <a:r>
              <a:rPr lang="da-DK" sz="1300" dirty="0" smtClean="0"/>
              <a:t> </a:t>
            </a:r>
            <a:r>
              <a:rPr lang="da-DK" sz="1300" dirty="0" err="1" smtClean="0"/>
              <a:t>tatem</a:t>
            </a:r>
            <a:r>
              <a:rPr lang="da-DK" sz="1300" dirty="0" smtClean="0"/>
              <a:t>. </a:t>
            </a:r>
            <a:r>
              <a:rPr lang="da-DK" sz="1300" dirty="0" err="1" smtClean="0"/>
              <a:t>Olupiendis</a:t>
            </a:r>
            <a:r>
              <a:rPr lang="da-DK" sz="1300" dirty="0" smtClean="0"/>
              <a:t> a </a:t>
            </a:r>
            <a:r>
              <a:rPr lang="da-DK" sz="1300" dirty="0" err="1" smtClean="0"/>
              <a:t>parum</a:t>
            </a:r>
            <a:r>
              <a:rPr lang="da-DK" sz="1300" dirty="0" smtClean="0"/>
              <a:t> </a:t>
            </a:r>
            <a:r>
              <a:rPr lang="da-DK" sz="1300" dirty="0" err="1" smtClean="0"/>
              <a:t>eum</a:t>
            </a:r>
            <a:r>
              <a:rPr lang="da-DK" sz="1300" dirty="0" smtClean="0"/>
              <a:t> </a:t>
            </a:r>
            <a:r>
              <a:rPr lang="da-DK" sz="1300" dirty="0" err="1" smtClean="0"/>
              <a:t>inum</a:t>
            </a:r>
            <a:r>
              <a:rPr lang="da-DK" sz="1300" dirty="0" smtClean="0"/>
              <a:t> </a:t>
            </a:r>
            <a:r>
              <a:rPr lang="da-DK" sz="1300" dirty="0" err="1" smtClean="0"/>
              <a:t>quae</a:t>
            </a:r>
            <a:r>
              <a:rPr lang="da-DK" sz="1300" dirty="0" smtClean="0"/>
              <a:t> ex et </a:t>
            </a:r>
            <a:r>
              <a:rPr lang="da-DK" sz="1300" dirty="0" err="1" smtClean="0"/>
              <a:t>et</a:t>
            </a:r>
            <a:r>
              <a:rPr lang="da-DK" sz="1300" dirty="0" smtClean="0"/>
              <a:t> </a:t>
            </a:r>
            <a:r>
              <a:rPr lang="da-DK" sz="1300" dirty="0" err="1" smtClean="0"/>
              <a:t>dendis</a:t>
            </a:r>
            <a:r>
              <a:rPr lang="da-DK" sz="1300" dirty="0" smtClean="0"/>
              <a:t> </a:t>
            </a:r>
            <a:r>
              <a:rPr lang="da-DK" sz="1300" dirty="0" err="1" smtClean="0"/>
              <a:t>doluptatibus</a:t>
            </a:r>
            <a:r>
              <a:rPr lang="da-DK" sz="1300" dirty="0" smtClean="0"/>
              <a:t> </a:t>
            </a:r>
            <a:r>
              <a:rPr lang="da-DK" sz="1300" dirty="0" err="1" smtClean="0"/>
              <a:t>audignis</a:t>
            </a:r>
            <a:r>
              <a:rPr lang="da-DK" sz="1300" dirty="0" smtClean="0"/>
              <a:t> </a:t>
            </a:r>
            <a:r>
              <a:rPr lang="da-DK" sz="1300" dirty="0" err="1" smtClean="0"/>
              <a:t>apidel</a:t>
            </a:r>
            <a:r>
              <a:rPr lang="da-DK" sz="1300" dirty="0" smtClean="0"/>
              <a:t> </a:t>
            </a:r>
            <a:r>
              <a:rPr lang="da-DK" sz="1300" dirty="0" err="1" smtClean="0"/>
              <a:t>ipis</a:t>
            </a:r>
            <a:r>
              <a:rPr lang="da-DK" sz="1300" dirty="0" smtClean="0"/>
              <a:t> et </a:t>
            </a:r>
            <a:r>
              <a:rPr lang="da-DK" sz="1300" dirty="0" err="1" smtClean="0"/>
              <a:t>vellorr</a:t>
            </a:r>
            <a:r>
              <a:rPr lang="da-DK" sz="1300" dirty="0" smtClean="0"/>
              <a:t> </a:t>
            </a:r>
            <a:r>
              <a:rPr lang="da-DK" sz="1300" dirty="0" err="1" smtClean="0"/>
              <a:t>orporeiument</a:t>
            </a:r>
            <a:r>
              <a:rPr lang="da-DK" sz="1300" dirty="0" smtClean="0"/>
              <a:t> </a:t>
            </a:r>
            <a:r>
              <a:rPr lang="da-DK" sz="1300" dirty="0" err="1" smtClean="0"/>
              <a:t>quiste</a:t>
            </a:r>
            <a:r>
              <a:rPr lang="da-DK" sz="1300" dirty="0" smtClean="0"/>
              <a:t> </a:t>
            </a:r>
            <a:r>
              <a:rPr lang="da-DK" sz="1300" dirty="0" err="1" smtClean="0"/>
              <a:t>num</a:t>
            </a:r>
            <a:r>
              <a:rPr lang="da-DK" sz="1300" dirty="0" smtClean="0"/>
              <a:t> </a:t>
            </a:r>
            <a:r>
              <a:rPr lang="da-DK" sz="1300" dirty="0" err="1" smtClean="0"/>
              <a:t>volum</a:t>
            </a:r>
            <a:r>
              <a:rPr lang="da-DK" sz="1300" dirty="0" smtClean="0"/>
              <a:t> </a:t>
            </a:r>
            <a:r>
              <a:rPr lang="da-DK" sz="1300" dirty="0" err="1" smtClean="0"/>
              <a:t>voluptatquae</a:t>
            </a:r>
            <a:r>
              <a:rPr lang="da-DK" sz="1300" dirty="0" smtClean="0"/>
              <a:t> </a:t>
            </a:r>
            <a:r>
              <a:rPr lang="da-DK" sz="1300" dirty="0" err="1" smtClean="0"/>
              <a:t>iusdam</a:t>
            </a:r>
            <a:r>
              <a:rPr lang="da-DK" sz="1300" dirty="0" smtClean="0"/>
              <a:t> </a:t>
            </a:r>
            <a:r>
              <a:rPr lang="da-DK" sz="1300" dirty="0" err="1" smtClean="0"/>
              <a:t>aut</a:t>
            </a:r>
            <a:r>
              <a:rPr lang="da-DK" sz="1300" dirty="0" smtClean="0"/>
              <a:t> </a:t>
            </a:r>
            <a:r>
              <a:rPr lang="da-DK" sz="1300" dirty="0" err="1" smtClean="0"/>
              <a:t>ditate</a:t>
            </a:r>
            <a:r>
              <a:rPr lang="da-DK" sz="1300" dirty="0" smtClean="0"/>
              <a:t> et </a:t>
            </a:r>
            <a:r>
              <a:rPr lang="da-DK" sz="1300" dirty="0" err="1" smtClean="0"/>
              <a:t>dolorru</a:t>
            </a:r>
            <a:r>
              <a:rPr lang="da-DK" sz="1300" dirty="0" smtClean="0"/>
              <a:t> </a:t>
            </a:r>
            <a:r>
              <a:rPr lang="da-DK" sz="1300" dirty="0" err="1" smtClean="0"/>
              <a:t>mquam</a:t>
            </a:r>
            <a:r>
              <a:rPr lang="da-DK" sz="1300" dirty="0" smtClean="0"/>
              <a:t>, </a:t>
            </a:r>
            <a:r>
              <a:rPr lang="da-DK" sz="1300" dirty="0" err="1" smtClean="0"/>
              <a:t>cuptur</a:t>
            </a:r>
            <a:r>
              <a:rPr lang="da-DK" sz="1300" dirty="0" smtClean="0"/>
              <a:t> </a:t>
            </a:r>
            <a:r>
              <a:rPr lang="da-DK" sz="1300" dirty="0" err="1" smtClean="0"/>
              <a:t>aliqui</a:t>
            </a:r>
            <a:r>
              <a:rPr lang="da-DK" sz="1300" dirty="0" smtClean="0"/>
              <a:t> tempos </a:t>
            </a:r>
            <a:r>
              <a:rPr lang="da-DK" sz="1300" dirty="0" err="1" smtClean="0"/>
              <a:t>provit</a:t>
            </a:r>
            <a:r>
              <a:rPr lang="da-DK" sz="1300" dirty="0" smtClean="0"/>
              <a:t> </a:t>
            </a:r>
            <a:r>
              <a:rPr lang="da-DK" sz="1300" dirty="0" err="1" smtClean="0"/>
              <a:t>qui</a:t>
            </a:r>
            <a:r>
              <a:rPr lang="da-DK" sz="1300" dirty="0" smtClean="0"/>
              <a:t> </a:t>
            </a:r>
            <a:r>
              <a:rPr lang="da-DK" sz="1300" dirty="0" err="1" smtClean="0"/>
              <a:t>testendam</a:t>
            </a:r>
            <a:r>
              <a:rPr lang="da-DK" sz="1300" dirty="0" smtClean="0"/>
              <a:t> </a:t>
            </a:r>
            <a:r>
              <a:rPr lang="da-DK" sz="1300" dirty="0" err="1" smtClean="0"/>
              <a:t>aut</a:t>
            </a:r>
            <a:r>
              <a:rPr lang="da-DK" sz="1300" dirty="0" smtClean="0"/>
              <a:t> au</a:t>
            </a:r>
            <a:endParaRPr lang="da-DK" sz="1300" dirty="0"/>
          </a:p>
        </p:txBody>
      </p:sp>
      <p:pic>
        <p:nvPicPr>
          <p:cNvPr id="9" name="Billed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57733" y="6418914"/>
            <a:ext cx="2560542" cy="384081"/>
          </a:xfrm>
          <a:prstGeom prst="rect">
            <a:avLst/>
          </a:prstGeom>
        </p:spPr>
      </p:pic>
    </p:spTree>
    <p:extLst>
      <p:ext uri="{BB962C8B-B14F-4D97-AF65-F5344CB8AC3E}">
        <p14:creationId xmlns:p14="http://schemas.microsoft.com/office/powerpoint/2010/main" val="2798265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3174" y="627063"/>
            <a:ext cx="1247775" cy="561975"/>
          </a:xfrm>
          <a:prstGeom prst="rect">
            <a:avLst/>
          </a:prstGeom>
        </p:spPr>
      </p:pic>
      <p:sp>
        <p:nvSpPr>
          <p:cNvPr id="7" name="Titel 1"/>
          <p:cNvSpPr>
            <a:spLocks noGrp="1"/>
          </p:cNvSpPr>
          <p:nvPr>
            <p:ph type="title" hasCustomPrompt="1"/>
          </p:nvPr>
        </p:nvSpPr>
        <p:spPr>
          <a:xfrm>
            <a:off x="647700" y="427037"/>
            <a:ext cx="9343323" cy="1063625"/>
          </a:xfrm>
        </p:spPr>
        <p:txBody>
          <a:bodyPr>
            <a:normAutofit/>
          </a:bodyPr>
          <a:lstStyle>
            <a:lvl1pPr>
              <a:defRPr sz="4000" b="1">
                <a:solidFill>
                  <a:srgbClr val="00265A"/>
                </a:solidFill>
                <a:latin typeface="+mn-lt"/>
              </a:defRPr>
            </a:lvl1pPr>
          </a:lstStyle>
          <a:p>
            <a:r>
              <a:rPr lang="da-DK" dirty="0" smtClean="0"/>
              <a:t>Slide </a:t>
            </a:r>
            <a:r>
              <a:rPr lang="da-DK" dirty="0" err="1" smtClean="0"/>
              <a:t>title</a:t>
            </a:r>
            <a:endParaRPr lang="da-DK" dirty="0"/>
          </a:p>
        </p:txBody>
      </p:sp>
    </p:spTree>
    <p:extLst>
      <p:ext uri="{BB962C8B-B14F-4D97-AF65-F5344CB8AC3E}">
        <p14:creationId xmlns:p14="http://schemas.microsoft.com/office/powerpoint/2010/main" val="2781100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3174" y="627063"/>
            <a:ext cx="1247775" cy="561975"/>
          </a:xfrm>
          <a:prstGeom prst="rect">
            <a:avLst/>
          </a:prstGeom>
        </p:spPr>
      </p:pic>
    </p:spTree>
    <p:extLst>
      <p:ext uri="{BB962C8B-B14F-4D97-AF65-F5344CB8AC3E}">
        <p14:creationId xmlns:p14="http://schemas.microsoft.com/office/powerpoint/2010/main" val="1906141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lgn="ctr">
              <a:defRPr>
                <a:latin typeface="Comic Sans MS" pitchFamily="66" charset="0"/>
              </a:defRPr>
            </a:lvl1pPr>
          </a:lstStyle>
          <a:p>
            <a:pPr>
              <a:defRPr/>
            </a:pPr>
            <a:r>
              <a:rPr lang="en-US" altLang="en-US">
                <a:solidFill>
                  <a:srgbClr val="000000"/>
                </a:solidFill>
              </a:rPr>
              <a:t>ICES Stock Assessment</a:t>
            </a:r>
          </a:p>
        </p:txBody>
      </p:sp>
      <p:sp>
        <p:nvSpPr>
          <p:cNvPr id="6" name="Footer Placeholder 5"/>
          <p:cNvSpPr>
            <a:spLocks noGrp="1"/>
          </p:cNvSpPr>
          <p:nvPr>
            <p:ph type="ftr" sz="quarter" idx="11"/>
          </p:nvPr>
        </p:nvSpPr>
        <p:spPr/>
        <p:txBody>
          <a:bodyPr/>
          <a:lstStyle>
            <a:lvl1pPr>
              <a:defRPr>
                <a:latin typeface="Comic Sans MS" pitchFamily="66" charset="0"/>
              </a:defRPr>
            </a:lvl1pPr>
          </a:lstStyle>
          <a:p>
            <a:pPr>
              <a:defRPr/>
            </a:pPr>
            <a:r>
              <a:rPr lang="en-US" altLang="en-US">
                <a:solidFill>
                  <a:srgbClr val="000000"/>
                </a:solidFill>
              </a:rPr>
              <a:t>Statistical Catch-at-Age</a:t>
            </a:r>
          </a:p>
        </p:txBody>
      </p:sp>
      <p:sp>
        <p:nvSpPr>
          <p:cNvPr id="7" name="Slide Number Placeholder 6"/>
          <p:cNvSpPr>
            <a:spLocks noGrp="1"/>
          </p:cNvSpPr>
          <p:nvPr>
            <p:ph type="sldNum" sz="quarter" idx="12"/>
          </p:nvPr>
        </p:nvSpPr>
        <p:spPr/>
        <p:txBody>
          <a:bodyPr/>
          <a:lstStyle>
            <a:lvl1pPr>
              <a:defRPr>
                <a:latin typeface="Comic Sans MS" pitchFamily="66" charset="0"/>
              </a:defRPr>
            </a:lvl1pPr>
          </a:lstStyle>
          <a:p>
            <a:pPr>
              <a:defRPr/>
            </a:pPr>
            <a:fld id="{3C8A4A2E-CBB9-4610-A66C-5D65982554F1}" type="slidenum">
              <a:rPr lang="en-US" altLang="en-US">
                <a:solidFill>
                  <a:srgbClr val="000000"/>
                </a:solidFill>
              </a:rPr>
              <a:pPr>
                <a:defRPr/>
              </a:pPr>
              <a:t>‹#›</a:t>
            </a:fld>
            <a:r>
              <a:rPr lang="en-US" altLang="en-US">
                <a:solidFill>
                  <a:srgbClr val="000000"/>
                </a:solidFill>
              </a:rPr>
              <a:t> of 48</a:t>
            </a:r>
          </a:p>
        </p:txBody>
      </p:sp>
    </p:spTree>
    <p:extLst>
      <p:ext uri="{BB962C8B-B14F-4D97-AF65-F5344CB8AC3E}">
        <p14:creationId xmlns:p14="http://schemas.microsoft.com/office/powerpoint/2010/main" val="285515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smtClean="0"/>
              <a:t>Klik for at redigere i master</a:t>
            </a:r>
            <a:endParaRPr lang="da-DK"/>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2D6F0-204A-4BC0-82EC-9EC76EE7100D}" type="datetimeFigureOut">
              <a:rPr lang="da-DK" smtClean="0"/>
              <a:t>15-09-2016</a:t>
            </a:fld>
            <a:endParaRPr lang="da-DK"/>
          </a:p>
        </p:txBody>
      </p:sp>
      <p:sp>
        <p:nvSpPr>
          <p:cNvPr id="5" name="Pladsholder til sidefod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44FF06-C454-4623-956E-1F8C554A9E70}" type="slidenum">
              <a:rPr lang="da-DK" smtClean="0"/>
              <a:t>‹#›</a:t>
            </a:fld>
            <a:endParaRPr lang="da-DK"/>
          </a:p>
        </p:txBody>
      </p:sp>
    </p:spTree>
    <p:extLst>
      <p:ext uri="{BB962C8B-B14F-4D97-AF65-F5344CB8AC3E}">
        <p14:creationId xmlns:p14="http://schemas.microsoft.com/office/powerpoint/2010/main" val="206948723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1" r:id="rId5"/>
    <p:sldLayoutId id="2147483662" r:id="rId6"/>
    <p:sldLayoutId id="2147483654" r:id="rId7"/>
    <p:sldLayoutId id="2147483655" r:id="rId8"/>
    <p:sldLayoutId id="2147483687" r:id="rId9"/>
    <p:sldLayoutId id="214748368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da-DK"/>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408560233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da-DK"/>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FEBBE-6EBD-4195-A660-E3274FDA9DA0}" type="datetimeFigureOut">
              <a:rPr lang="da-DK" smtClean="0">
                <a:solidFill>
                  <a:prstClr val="black">
                    <a:tint val="75000"/>
                  </a:prstClr>
                </a:solidFill>
              </a:rPr>
              <a:pPr/>
              <a:t>15-09-2016</a:t>
            </a:fld>
            <a:endParaRPr lang="da-DK">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2C26F-DECD-48B2-B589-C9288A684476}"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82619972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ec.europa.eu/environment/marine/eu-coast-and-marine-policy/index_en.ht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ec.europa.eu/environment/marine/eu-coast-and-marine-policy/index_en.htm" TargetMode="Externa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notesSlide" Target="../notesSlides/notesSlide9.xml"/><Relationship Id="rId21" Type="http://schemas.openxmlformats.org/officeDocument/2006/relationships/oleObject" Target="../embeddings/oleObject1.bin"/><Relationship Id="rId7" Type="http://schemas.openxmlformats.org/officeDocument/2006/relationships/image" Target="../media/image26.png"/><Relationship Id="rId12" Type="http://schemas.openxmlformats.org/officeDocument/2006/relationships/image" Target="../media/image31.jpeg"/><Relationship Id="rId17" Type="http://schemas.openxmlformats.org/officeDocument/2006/relationships/image" Target="../media/image36.png"/><Relationship Id="rId2" Type="http://schemas.openxmlformats.org/officeDocument/2006/relationships/slideLayout" Target="../slideLayouts/slideLayout17.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vmlDrawing" Target="../drawings/vmlDrawing1.v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17.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 Id="rId22" Type="http://schemas.openxmlformats.org/officeDocument/2006/relationships/image" Target="../media/image22.w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image" Target="../media/image49.png"/><Relationship Id="rId3" Type="http://schemas.openxmlformats.org/officeDocument/2006/relationships/notesSlide" Target="../notesSlides/notesSlide10.xml"/><Relationship Id="rId7" Type="http://schemas.openxmlformats.org/officeDocument/2006/relationships/image" Target="../media/image43.png"/><Relationship Id="rId12" Type="http://schemas.openxmlformats.org/officeDocument/2006/relationships/image" Target="../media/image40.wmf"/><Relationship Id="rId17" Type="http://schemas.openxmlformats.org/officeDocument/2006/relationships/image" Target="../media/image48.png"/><Relationship Id="rId2" Type="http://schemas.openxmlformats.org/officeDocument/2006/relationships/slideLayout" Target="../slideLayouts/slideLayout17.xml"/><Relationship Id="rId16" Type="http://schemas.openxmlformats.org/officeDocument/2006/relationships/image" Target="../media/image47.png"/><Relationship Id="rId1" Type="http://schemas.openxmlformats.org/officeDocument/2006/relationships/vmlDrawing" Target="../drawings/vmlDrawing2.vml"/><Relationship Id="rId6" Type="http://schemas.openxmlformats.org/officeDocument/2006/relationships/image" Target="../media/image42.png"/><Relationship Id="rId11" Type="http://schemas.openxmlformats.org/officeDocument/2006/relationships/oleObject" Target="../embeddings/oleObject2.bin"/><Relationship Id="rId5" Type="http://schemas.openxmlformats.org/officeDocument/2006/relationships/image" Target="../media/image41.jpeg"/><Relationship Id="rId15" Type="http://schemas.openxmlformats.org/officeDocument/2006/relationships/image" Target="../media/image46.png"/><Relationship Id="rId10" Type="http://schemas.openxmlformats.org/officeDocument/2006/relationships/image" Target="../media/image26.png"/><Relationship Id="rId19"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44.png"/><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51.emf"/></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4.emf"/><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oleObject" Target="../embeddings/oleObject3.bin"/><Relationship Id="rId7" Type="http://schemas.openxmlformats.org/officeDocument/2006/relationships/image" Target="../media/image17.png"/><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wmf"/><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2.emf"/><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8.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ices-webmail.ices.dk/OWA/redir.aspx?C=JJXL1wSb2Oh07jz9OUWLYRKq8Y6OMewp92qHAlRHf_yHsZeFhdzTCA..&amp;URL=https://github.com/ices-tools-prod" TargetMode="External"/><Relationship Id="rId2" Type="http://schemas.openxmlformats.org/officeDocument/2006/relationships/hyperlink" Target="https://ices-webmail.ices.dk/OWA/redir.aspx?C=qvFzqy6NH17yCjP50Meb4g1c7O74AW60_Jni4NG-8DmHsZeFhdzTCA..&amp;URL=https://github.com/ices-tools-dev" TargetMode="External"/><Relationship Id="rId1" Type="http://schemas.openxmlformats.org/officeDocument/2006/relationships/slideLayout" Target="../slideLayouts/slideLayout6.xml"/><Relationship Id="rId6" Type="http://schemas.openxmlformats.org/officeDocument/2006/relationships/hyperlink" Target="http://sql05.ices.local/Reports/Pages/Report.aspx?ItemPath=/StockDatabase+Reports/All+Stock+Info+By+Year" TargetMode="External"/><Relationship Id="rId5" Type="http://schemas.openxmlformats.org/officeDocument/2006/relationships/hyperlink" Target="https://sld.ices.dk/manage/menu.aspx" TargetMode="External"/><Relationship Id="rId4" Type="http://schemas.openxmlformats.org/officeDocument/2006/relationships/hyperlink" Target="http://ices.dk/marine-data/tools/Pages/stock-assessment-graphs.aspx"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9.xml"/><Relationship Id="rId4" Type="http://schemas.openxmlformats.org/officeDocument/2006/relationships/image" Target="../media/image95.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ec.europa.eu/environment/marine/eu-coast-and-marine-policy/index_en.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5" name="Pladsholder til tekst 14"/>
          <p:cNvSpPr>
            <a:spLocks noGrp="1"/>
          </p:cNvSpPr>
          <p:nvPr>
            <p:ph type="body" sz="quarter" idx="12"/>
          </p:nvPr>
        </p:nvSpPr>
        <p:spPr>
          <a:xfrm>
            <a:off x="544411" y="3091548"/>
            <a:ext cx="4624387" cy="1337578"/>
          </a:xfrm>
        </p:spPr>
        <p:txBody>
          <a:bodyPr>
            <a:normAutofit/>
          </a:bodyPr>
          <a:lstStyle/>
          <a:p>
            <a:r>
              <a:rPr lang="en-US" sz="3200" dirty="0" smtClean="0"/>
              <a:t>Anne M. Cooper</a:t>
            </a:r>
          </a:p>
          <a:p>
            <a:r>
              <a:rPr lang="en-US" sz="3200" dirty="0" smtClean="0"/>
              <a:t>ICES Secretariat</a:t>
            </a:r>
          </a:p>
        </p:txBody>
      </p:sp>
      <p:sp>
        <p:nvSpPr>
          <p:cNvPr id="4" name="Rectangle 3"/>
          <p:cNvSpPr/>
          <p:nvPr/>
        </p:nvSpPr>
        <p:spPr>
          <a:xfrm>
            <a:off x="105543" y="969655"/>
            <a:ext cx="8988889" cy="1569660"/>
          </a:xfrm>
          <a:prstGeom prst="rect">
            <a:avLst/>
          </a:prstGeom>
        </p:spPr>
        <p:txBody>
          <a:bodyPr wrap="square">
            <a:spAutoFit/>
          </a:bodyPr>
          <a:lstStyle/>
          <a:p>
            <a:r>
              <a:rPr lang="en-US" sz="4800" dirty="0" smtClean="0">
                <a:solidFill>
                  <a:schemeClr val="bg1"/>
                </a:solidFill>
              </a:rPr>
              <a:t>The ICES approach to data-limited stocks</a:t>
            </a:r>
            <a:endParaRPr lang="da-DK" sz="4800" dirty="0">
              <a:solidFill>
                <a:schemeClr val="bg1"/>
              </a:solidFill>
            </a:endParaRPr>
          </a:p>
        </p:txBody>
      </p:sp>
    </p:spTree>
    <p:extLst>
      <p:ext uri="{BB962C8B-B14F-4D97-AF65-F5344CB8AC3E}">
        <p14:creationId xmlns:p14="http://schemas.microsoft.com/office/powerpoint/2010/main" val="2759341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lum bright="20000"/>
            <a:extLst>
              <a:ext uri="{28A0092B-C50C-407E-A947-70E740481C1C}">
                <a14:useLocalDpi xmlns:a14="http://schemas.microsoft.com/office/drawing/2010/main" val="0"/>
              </a:ext>
            </a:extLst>
          </a:blip>
          <a:stretch>
            <a:fillRect/>
          </a:stretch>
        </p:blipFill>
        <p:spPr>
          <a:xfrm>
            <a:off x="0" y="1582608"/>
            <a:ext cx="12192000" cy="5275392"/>
          </a:xfrm>
          <a:prstGeom prst="rect">
            <a:avLst/>
          </a:prstGeom>
        </p:spPr>
      </p:pic>
      <p:sp>
        <p:nvSpPr>
          <p:cNvPr id="5" name="Title 2"/>
          <p:cNvSpPr>
            <a:spLocks noGrp="1"/>
          </p:cNvSpPr>
          <p:nvPr>
            <p:ph type="title"/>
          </p:nvPr>
        </p:nvSpPr>
        <p:spPr>
          <a:xfrm>
            <a:off x="497305" y="67239"/>
            <a:ext cx="9315436" cy="1338905"/>
          </a:xfrm>
        </p:spPr>
        <p:txBody>
          <a:bodyPr/>
          <a:lstStyle/>
          <a:p>
            <a:r>
              <a:rPr lang="da-DK" dirty="0" smtClean="0"/>
              <a:t>Precautionary tools</a:t>
            </a:r>
            <a:endParaRPr lang="da-DK" dirty="0"/>
          </a:p>
        </p:txBody>
      </p:sp>
      <p:sp>
        <p:nvSpPr>
          <p:cNvPr id="15" name="Rectangle 14"/>
          <p:cNvSpPr/>
          <p:nvPr/>
        </p:nvSpPr>
        <p:spPr>
          <a:xfrm>
            <a:off x="100084" y="6504212"/>
            <a:ext cx="6472417" cy="307777"/>
          </a:xfrm>
          <a:prstGeom prst="rect">
            <a:avLst/>
          </a:prstGeom>
        </p:spPr>
        <p:txBody>
          <a:bodyPr wrap="square">
            <a:spAutoFit/>
          </a:bodyPr>
          <a:lstStyle/>
          <a:p>
            <a:r>
              <a:rPr lang="da-DK" sz="1400" dirty="0">
                <a:hlinkClick r:id="rId4"/>
              </a:rPr>
              <a:t>http://</a:t>
            </a:r>
            <a:r>
              <a:rPr lang="da-DK" sz="1400" dirty="0" smtClean="0">
                <a:hlinkClick r:id="rId4"/>
              </a:rPr>
              <a:t>ec.europa.eu/environment/marine/eu-coast-and-marine-policy/index_en.htm</a:t>
            </a:r>
            <a:r>
              <a:rPr lang="da-DK" sz="1400" dirty="0" smtClean="0"/>
              <a:t> </a:t>
            </a:r>
            <a:endParaRPr lang="da-DK" sz="1400" dirty="0"/>
          </a:p>
        </p:txBody>
      </p:sp>
      <p:sp>
        <p:nvSpPr>
          <p:cNvPr id="2" name="TextBox 1"/>
          <p:cNvSpPr txBox="1"/>
          <p:nvPr/>
        </p:nvSpPr>
        <p:spPr>
          <a:xfrm>
            <a:off x="905256" y="1508760"/>
            <a:ext cx="10543032" cy="3977640"/>
          </a:xfrm>
          <a:prstGeom prst="rect">
            <a:avLst/>
          </a:prstGeom>
        </p:spPr>
        <p:txBody>
          <a:bodyPr vert="horz" wrap="none" lIns="91440" tIns="45720" rIns="91440" bIns="45720" rtlCol="0" anchor="t">
            <a:noAutofit/>
          </a:bodyPr>
          <a:lstStyle/>
          <a:p>
            <a:r>
              <a:rPr lang="en-US" sz="3200" b="1" dirty="0"/>
              <a:t>Uncertainty Cap </a:t>
            </a:r>
            <a:r>
              <a:rPr lang="en-US" sz="3200" b="1" u="sng" dirty="0"/>
              <a:t>+</a:t>
            </a:r>
            <a:r>
              <a:rPr lang="en-US" sz="3200" b="1" dirty="0"/>
              <a:t> 20%</a:t>
            </a:r>
          </a:p>
          <a:p>
            <a:endParaRPr lang="en-US" sz="2400" b="1" dirty="0"/>
          </a:p>
          <a:p>
            <a:r>
              <a:rPr lang="en-US" sz="2400" b="1" dirty="0"/>
              <a:t>Objective</a:t>
            </a:r>
            <a:endParaRPr lang="en-US" sz="2400" dirty="0"/>
          </a:p>
          <a:p>
            <a:r>
              <a:rPr lang="en-US" sz="2400" dirty="0"/>
              <a:t>To address uncertainty or noise in the data and its influence on the catch advice</a:t>
            </a:r>
          </a:p>
          <a:p>
            <a:endParaRPr lang="en-US" sz="2400" dirty="0"/>
          </a:p>
          <a:p>
            <a:r>
              <a:rPr lang="en-US" sz="2400" b="1" dirty="0"/>
              <a:t>Method</a:t>
            </a:r>
            <a:endParaRPr lang="en-US" sz="2400" dirty="0"/>
          </a:p>
          <a:p>
            <a:r>
              <a:rPr lang="en-US" sz="2400" dirty="0"/>
              <a:t>Limit the amount of change to </a:t>
            </a:r>
            <a:r>
              <a:rPr lang="en-US" sz="2400" u="sng" dirty="0"/>
              <a:t>+</a:t>
            </a:r>
            <a:r>
              <a:rPr lang="en-US" sz="2400" dirty="0"/>
              <a:t> 20% in the recent catch or trend projection</a:t>
            </a:r>
          </a:p>
          <a:p>
            <a:endParaRPr lang="en-US" sz="2400" dirty="0"/>
          </a:p>
          <a:p>
            <a:endParaRPr lang="da-DK" sz="2400" dirty="0"/>
          </a:p>
          <a:p>
            <a:endParaRPr lang="en-GB" sz="2400" dirty="0" err="1" smtClean="0">
              <a:solidFill>
                <a:schemeClr val="bg1"/>
              </a:solidFill>
              <a:latin typeface="+mn-lt"/>
            </a:endParaRPr>
          </a:p>
        </p:txBody>
      </p:sp>
    </p:spTree>
    <p:extLst>
      <p:ext uri="{BB962C8B-B14F-4D97-AF65-F5344CB8AC3E}">
        <p14:creationId xmlns:p14="http://schemas.microsoft.com/office/powerpoint/2010/main" val="191459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lum bright="20000"/>
            <a:extLst>
              <a:ext uri="{28A0092B-C50C-407E-A947-70E740481C1C}">
                <a14:useLocalDpi xmlns:a14="http://schemas.microsoft.com/office/drawing/2010/main" val="0"/>
              </a:ext>
            </a:extLst>
          </a:blip>
          <a:stretch>
            <a:fillRect/>
          </a:stretch>
        </p:blipFill>
        <p:spPr>
          <a:xfrm>
            <a:off x="0" y="1582608"/>
            <a:ext cx="12192000" cy="5275392"/>
          </a:xfrm>
          <a:prstGeom prst="rect">
            <a:avLst/>
          </a:prstGeom>
        </p:spPr>
      </p:pic>
      <p:sp>
        <p:nvSpPr>
          <p:cNvPr id="5" name="Title 2"/>
          <p:cNvSpPr>
            <a:spLocks noGrp="1"/>
          </p:cNvSpPr>
          <p:nvPr>
            <p:ph type="title"/>
          </p:nvPr>
        </p:nvSpPr>
        <p:spPr>
          <a:xfrm>
            <a:off x="497305" y="67239"/>
            <a:ext cx="9315436" cy="1338905"/>
          </a:xfrm>
        </p:spPr>
        <p:txBody>
          <a:bodyPr/>
          <a:lstStyle/>
          <a:p>
            <a:r>
              <a:rPr lang="da-DK" dirty="0" smtClean="0"/>
              <a:t>Precautionary tools</a:t>
            </a:r>
            <a:endParaRPr lang="da-DK" dirty="0"/>
          </a:p>
        </p:txBody>
      </p:sp>
      <p:sp>
        <p:nvSpPr>
          <p:cNvPr id="15" name="Rectangle 14"/>
          <p:cNvSpPr/>
          <p:nvPr/>
        </p:nvSpPr>
        <p:spPr>
          <a:xfrm>
            <a:off x="100084" y="6504212"/>
            <a:ext cx="6472417" cy="307777"/>
          </a:xfrm>
          <a:prstGeom prst="rect">
            <a:avLst/>
          </a:prstGeom>
        </p:spPr>
        <p:txBody>
          <a:bodyPr wrap="square">
            <a:spAutoFit/>
          </a:bodyPr>
          <a:lstStyle/>
          <a:p>
            <a:r>
              <a:rPr lang="da-DK" sz="1400" dirty="0">
                <a:hlinkClick r:id="rId4"/>
              </a:rPr>
              <a:t>http://</a:t>
            </a:r>
            <a:r>
              <a:rPr lang="da-DK" sz="1400" dirty="0" smtClean="0">
                <a:hlinkClick r:id="rId4"/>
              </a:rPr>
              <a:t>ec.europa.eu/environment/marine/eu-coast-and-marine-policy/index_en.htm</a:t>
            </a:r>
            <a:r>
              <a:rPr lang="da-DK" sz="1400" dirty="0" smtClean="0"/>
              <a:t> </a:t>
            </a:r>
            <a:endParaRPr lang="da-DK" sz="1400" dirty="0"/>
          </a:p>
        </p:txBody>
      </p:sp>
      <p:sp>
        <p:nvSpPr>
          <p:cNvPr id="2" name="TextBox 1"/>
          <p:cNvSpPr txBox="1"/>
          <p:nvPr/>
        </p:nvSpPr>
        <p:spPr>
          <a:xfrm>
            <a:off x="1060704" y="1088136"/>
            <a:ext cx="10543032" cy="3977640"/>
          </a:xfrm>
          <a:prstGeom prst="rect">
            <a:avLst/>
          </a:prstGeom>
        </p:spPr>
        <p:txBody>
          <a:bodyPr vert="horz" wrap="none" lIns="91440" tIns="45720" rIns="91440" bIns="45720" rtlCol="0" anchor="t">
            <a:noAutofit/>
          </a:bodyPr>
          <a:lstStyle/>
          <a:p>
            <a:r>
              <a:rPr lang="da-DK" sz="3200" b="1" dirty="0"/>
              <a:t>Precautionary buffer -20%</a:t>
            </a:r>
          </a:p>
          <a:p>
            <a:endParaRPr lang="da-DK" sz="2400" b="1" dirty="0"/>
          </a:p>
          <a:p>
            <a:r>
              <a:rPr lang="en-US" sz="2400" b="1" dirty="0"/>
              <a:t>Objective</a:t>
            </a:r>
          </a:p>
          <a:p>
            <a:r>
              <a:rPr lang="en-US" sz="2400" dirty="0"/>
              <a:t>To move in the direction of sustainable exploitation</a:t>
            </a:r>
          </a:p>
          <a:p>
            <a:endParaRPr lang="en-US" sz="2400" dirty="0"/>
          </a:p>
          <a:p>
            <a:r>
              <a:rPr lang="en-US" sz="2400" b="1" dirty="0"/>
              <a:t>Method</a:t>
            </a:r>
          </a:p>
          <a:p>
            <a:r>
              <a:rPr lang="en-US" sz="2400" dirty="0"/>
              <a:t>Apply a </a:t>
            </a:r>
            <a:r>
              <a:rPr lang="en-US" sz="2400" b="1" dirty="0"/>
              <a:t>-20% </a:t>
            </a:r>
            <a:r>
              <a:rPr lang="en-US" sz="2400" dirty="0"/>
              <a:t>to the catch advice when:</a:t>
            </a:r>
          </a:p>
          <a:p>
            <a:pPr marL="457200" indent="-457200">
              <a:buAutoNum type="alphaLcParenR"/>
            </a:pPr>
            <a:r>
              <a:rPr lang="en-US" sz="2400" dirty="0"/>
              <a:t>Stock status relative to reference points is unknown,</a:t>
            </a:r>
          </a:p>
          <a:p>
            <a:pPr marL="457200" indent="-457200">
              <a:buAutoNum type="alphaLcParenR"/>
            </a:pPr>
            <a:r>
              <a:rPr lang="en-US" sz="2400" dirty="0"/>
              <a:t>Exploitation unknown.</a:t>
            </a:r>
          </a:p>
          <a:p>
            <a:endParaRPr lang="en-US" sz="2400" dirty="0"/>
          </a:p>
          <a:p>
            <a:endParaRPr lang="en-GB" sz="2400" dirty="0" err="1" smtClean="0">
              <a:solidFill>
                <a:schemeClr val="bg1"/>
              </a:solidFill>
              <a:latin typeface="+mn-lt"/>
            </a:endParaRPr>
          </a:p>
        </p:txBody>
      </p:sp>
      <p:sp>
        <p:nvSpPr>
          <p:cNvPr id="3" name="TextBox 2"/>
          <p:cNvSpPr txBox="1"/>
          <p:nvPr/>
        </p:nvSpPr>
        <p:spPr>
          <a:xfrm>
            <a:off x="7853016" y="1271712"/>
            <a:ext cx="3676262" cy="2769936"/>
          </a:xfrm>
          <a:prstGeom prst="rect">
            <a:avLst/>
          </a:prstGeom>
        </p:spPr>
        <p:txBody>
          <a:bodyPr vert="horz" wrap="none" lIns="91440" tIns="45720" rIns="91440" bIns="45720" rtlCol="0" anchor="t">
            <a:noAutofit/>
          </a:bodyPr>
          <a:lstStyle/>
          <a:p>
            <a:r>
              <a:rPr lang="en-US" sz="2400" i="1" dirty="0">
                <a:solidFill>
                  <a:srgbClr val="0070C0"/>
                </a:solidFill>
              </a:rPr>
              <a:t>Can avoid the buffer if </a:t>
            </a:r>
            <a:r>
              <a:rPr lang="en-US" sz="2400" i="1" dirty="0" smtClean="0">
                <a:solidFill>
                  <a:srgbClr val="0070C0"/>
                </a:solidFill>
              </a:rPr>
              <a:t>expert</a:t>
            </a:r>
          </a:p>
          <a:p>
            <a:r>
              <a:rPr lang="en-US" sz="2400" i="1" dirty="0" smtClean="0">
                <a:solidFill>
                  <a:srgbClr val="0070C0"/>
                </a:solidFill>
              </a:rPr>
              <a:t> </a:t>
            </a:r>
            <a:r>
              <a:rPr lang="en-US" sz="2400" i="1" dirty="0">
                <a:solidFill>
                  <a:srgbClr val="0070C0"/>
                </a:solidFill>
              </a:rPr>
              <a:t>judgment finds there is:</a:t>
            </a:r>
          </a:p>
          <a:p>
            <a:pPr marL="800100" lvl="1" indent="-342900">
              <a:buFont typeface="Arial" panose="020B0604020202020204" pitchFamily="34" charset="0"/>
              <a:buChar char="•"/>
            </a:pPr>
            <a:r>
              <a:rPr lang="en-US" sz="2400" i="1" dirty="0">
                <a:solidFill>
                  <a:srgbClr val="0070C0"/>
                </a:solidFill>
              </a:rPr>
              <a:t>no reproductive </a:t>
            </a:r>
            <a:endParaRPr lang="en-US" sz="2400" i="1" dirty="0" smtClean="0">
              <a:solidFill>
                <a:srgbClr val="0070C0"/>
              </a:solidFill>
            </a:endParaRPr>
          </a:p>
          <a:p>
            <a:pPr lvl="1"/>
            <a:r>
              <a:rPr lang="en-US" sz="2400" i="1" dirty="0" smtClean="0">
                <a:solidFill>
                  <a:srgbClr val="0070C0"/>
                </a:solidFill>
              </a:rPr>
              <a:t>impairment</a:t>
            </a:r>
            <a:r>
              <a:rPr lang="en-US" sz="2400" i="1" dirty="0">
                <a:solidFill>
                  <a:srgbClr val="0070C0"/>
                </a:solidFill>
              </a:rPr>
              <a:t>, </a:t>
            </a:r>
          </a:p>
          <a:p>
            <a:pPr marL="800100" lvl="1" indent="-342900">
              <a:buFont typeface="Arial" panose="020B0604020202020204" pitchFamily="34" charset="0"/>
              <a:buChar char="•"/>
            </a:pPr>
            <a:r>
              <a:rPr lang="en-US" sz="2400" i="1" dirty="0">
                <a:solidFill>
                  <a:srgbClr val="0070C0"/>
                </a:solidFill>
              </a:rPr>
              <a:t>Low F in target fishery,</a:t>
            </a:r>
          </a:p>
          <a:p>
            <a:pPr marL="800100" lvl="1" indent="-342900">
              <a:buFont typeface="Arial" panose="020B0604020202020204" pitchFamily="34" charset="0"/>
              <a:buChar char="•"/>
            </a:pPr>
            <a:r>
              <a:rPr lang="en-US" sz="2400" i="1" dirty="0">
                <a:solidFill>
                  <a:srgbClr val="0070C0"/>
                </a:solidFill>
              </a:rPr>
              <a:t>substantial increase in </a:t>
            </a:r>
            <a:endParaRPr lang="en-US" sz="2400" i="1" dirty="0" smtClean="0">
              <a:solidFill>
                <a:srgbClr val="0070C0"/>
              </a:solidFill>
            </a:endParaRPr>
          </a:p>
          <a:p>
            <a:pPr lvl="1"/>
            <a:r>
              <a:rPr lang="en-US" sz="2400" i="1" dirty="0" smtClean="0">
                <a:solidFill>
                  <a:srgbClr val="0070C0"/>
                </a:solidFill>
              </a:rPr>
              <a:t>abundance</a:t>
            </a:r>
            <a:endParaRPr lang="da-DK" sz="2400" i="1" dirty="0">
              <a:solidFill>
                <a:srgbClr val="0070C0"/>
              </a:solidFill>
            </a:endParaRPr>
          </a:p>
          <a:p>
            <a:endParaRPr lang="en-GB" sz="7000" i="1" dirty="0" err="1" smtClean="0">
              <a:solidFill>
                <a:srgbClr val="0070C0"/>
              </a:solidFill>
            </a:endParaRPr>
          </a:p>
        </p:txBody>
      </p:sp>
    </p:spTree>
    <p:extLst>
      <p:ext uri="{BB962C8B-B14F-4D97-AF65-F5344CB8AC3E}">
        <p14:creationId xmlns:p14="http://schemas.microsoft.com/office/powerpoint/2010/main" val="429489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1057887202"/>
              </p:ext>
            </p:extLst>
          </p:nvPr>
        </p:nvGraphicFramePr>
        <p:xfrm>
          <a:off x="259200" y="50400"/>
          <a:ext cx="11642400" cy="642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2949177" y="4910211"/>
            <a:ext cx="1380443" cy="400110"/>
          </a:xfrm>
          <a:prstGeom prst="rect">
            <a:avLst/>
          </a:prstGeom>
          <a:noFill/>
        </p:spPr>
        <p:txBody>
          <a:bodyPr wrap="none" rtlCol="0">
            <a:spAutoFit/>
          </a:bodyPr>
          <a:lstStyle/>
          <a:p>
            <a:r>
              <a:rPr lang="en-US" sz="2000" dirty="0"/>
              <a:t>Trends only</a:t>
            </a:r>
            <a:endParaRPr lang="da-DK" sz="2000" dirty="0"/>
          </a:p>
        </p:txBody>
      </p:sp>
      <p:sp>
        <p:nvSpPr>
          <p:cNvPr id="11" name="TextBox 10"/>
          <p:cNvSpPr txBox="1"/>
          <p:nvPr/>
        </p:nvSpPr>
        <p:spPr>
          <a:xfrm>
            <a:off x="4511761" y="1722360"/>
            <a:ext cx="1198470" cy="400110"/>
          </a:xfrm>
          <a:prstGeom prst="rect">
            <a:avLst/>
          </a:prstGeom>
          <a:noFill/>
        </p:spPr>
        <p:txBody>
          <a:bodyPr wrap="none" rtlCol="0">
            <a:spAutoFit/>
          </a:bodyPr>
          <a:lstStyle/>
          <a:p>
            <a:r>
              <a:rPr lang="en-US" sz="2000" dirty="0"/>
              <a:t>“Surveys”</a:t>
            </a:r>
            <a:endParaRPr lang="da-DK" sz="2000" dirty="0"/>
          </a:p>
        </p:txBody>
      </p:sp>
      <p:sp>
        <p:nvSpPr>
          <p:cNvPr id="12" name="TextBox 11"/>
          <p:cNvSpPr txBox="1"/>
          <p:nvPr/>
        </p:nvSpPr>
        <p:spPr>
          <a:xfrm>
            <a:off x="6254337" y="4910211"/>
            <a:ext cx="1828193" cy="400110"/>
          </a:xfrm>
          <a:prstGeom prst="rect">
            <a:avLst/>
          </a:prstGeom>
          <a:noFill/>
        </p:spPr>
        <p:txBody>
          <a:bodyPr wrap="none" rtlCol="0">
            <a:spAutoFit/>
          </a:bodyPr>
          <a:lstStyle/>
          <a:p>
            <a:r>
              <a:rPr lang="en-US" sz="2000" dirty="0"/>
              <a:t>Catch over time</a:t>
            </a:r>
            <a:endParaRPr lang="da-DK" sz="2000" dirty="0"/>
          </a:p>
        </p:txBody>
      </p:sp>
      <p:sp>
        <p:nvSpPr>
          <p:cNvPr id="9" name="TextBox 11"/>
          <p:cNvSpPr txBox="1"/>
          <p:nvPr/>
        </p:nvSpPr>
        <p:spPr>
          <a:xfrm>
            <a:off x="8082530" y="3823970"/>
            <a:ext cx="1485600"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smtClean="0"/>
              <a:t>“Catch” only</a:t>
            </a:r>
            <a:endParaRPr lang="da-DK" sz="2000" dirty="0"/>
          </a:p>
        </p:txBody>
      </p:sp>
      <p:sp>
        <p:nvSpPr>
          <p:cNvPr id="13" name="TextBox 11"/>
          <p:cNvSpPr txBox="1"/>
          <p:nvPr/>
        </p:nvSpPr>
        <p:spPr>
          <a:xfrm>
            <a:off x="10154792" y="4174450"/>
            <a:ext cx="988797"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smtClean="0"/>
              <a:t>Bycatch</a:t>
            </a:r>
            <a:endParaRPr lang="da-DK" sz="2000" dirty="0"/>
          </a:p>
        </p:txBody>
      </p:sp>
      <p:sp>
        <p:nvSpPr>
          <p:cNvPr id="2" name="Rectangle 1"/>
          <p:cNvSpPr/>
          <p:nvPr/>
        </p:nvSpPr>
        <p:spPr>
          <a:xfrm>
            <a:off x="5973556" y="6453733"/>
            <a:ext cx="3594574" cy="369332"/>
          </a:xfrm>
          <a:prstGeom prst="rect">
            <a:avLst/>
          </a:prstGeom>
        </p:spPr>
        <p:txBody>
          <a:bodyPr wrap="none">
            <a:spAutoFit/>
          </a:bodyPr>
          <a:lstStyle/>
          <a:p>
            <a:r>
              <a:rPr lang="en-US" dirty="0"/>
              <a:t>65% without analytical  assessments</a:t>
            </a:r>
            <a:endParaRPr lang="en-GB" dirty="0"/>
          </a:p>
        </p:txBody>
      </p:sp>
    </p:spTree>
    <p:extLst>
      <p:ext uri="{BB962C8B-B14F-4D97-AF65-F5344CB8AC3E}">
        <p14:creationId xmlns:p14="http://schemas.microsoft.com/office/powerpoint/2010/main" val="7982834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85" y="0"/>
            <a:ext cx="10972800" cy="1143000"/>
          </a:xfrm>
        </p:spPr>
        <p:txBody>
          <a:bodyPr/>
          <a:lstStyle/>
          <a:p>
            <a:pPr algn="l"/>
            <a:r>
              <a:rPr lang="en-US" b="0" dirty="0" smtClean="0"/>
              <a:t>Category 6 methods</a:t>
            </a:r>
            <a:endParaRPr lang="en-GB" b="0" dirty="0"/>
          </a:p>
        </p:txBody>
      </p:sp>
      <p:pic>
        <p:nvPicPr>
          <p:cNvPr id="3" name="Picture 2"/>
          <p:cNvPicPr>
            <a:picLocks noChangeAspect="1"/>
          </p:cNvPicPr>
          <p:nvPr/>
        </p:nvPicPr>
        <p:blipFill>
          <a:blip r:embed="rId2"/>
          <a:stretch>
            <a:fillRect/>
          </a:stretch>
        </p:blipFill>
        <p:spPr>
          <a:xfrm>
            <a:off x="136885" y="1246124"/>
            <a:ext cx="2840111" cy="2916301"/>
          </a:xfrm>
          <a:prstGeom prst="rect">
            <a:avLst/>
          </a:prstGeom>
        </p:spPr>
      </p:pic>
      <p:sp>
        <p:nvSpPr>
          <p:cNvPr id="6" name="TextBox 5"/>
          <p:cNvSpPr txBox="1"/>
          <p:nvPr/>
        </p:nvSpPr>
        <p:spPr>
          <a:xfrm>
            <a:off x="487600" y="4850388"/>
            <a:ext cx="3400425" cy="1390650"/>
          </a:xfrm>
          <a:prstGeom prst="rect">
            <a:avLst/>
          </a:prstGeom>
          <a:solidFill>
            <a:schemeClr val="bg1">
              <a:lumMod val="95000"/>
            </a:schemeClr>
          </a:solidFill>
        </p:spPr>
        <p:txBody>
          <a:bodyPr vert="horz" wrap="none" lIns="91440" tIns="45720" rIns="91440" bIns="45720" rtlCol="0" anchor="t">
            <a:noAutofit/>
          </a:bodyPr>
          <a:lstStyle/>
          <a:p>
            <a:r>
              <a:rPr lang="en-US" sz="2400" dirty="0" smtClean="0">
                <a:latin typeface="+mn-lt"/>
              </a:rPr>
              <a:t>Bycatch stocks</a:t>
            </a:r>
          </a:p>
          <a:p>
            <a:r>
              <a:rPr lang="en-US" sz="2400" dirty="0" smtClean="0"/>
              <a:t>Largely discarded at sea</a:t>
            </a:r>
          </a:p>
          <a:p>
            <a:r>
              <a:rPr lang="en-US" sz="2400" dirty="0" smtClean="0">
                <a:latin typeface="+mn-lt"/>
              </a:rPr>
              <a:t>Sharks, skates, gurnards</a:t>
            </a:r>
          </a:p>
          <a:p>
            <a:endParaRPr lang="en-GB" sz="2400" dirty="0" err="1" smtClean="0">
              <a:latin typeface="+mn-lt"/>
            </a:endParaRPr>
          </a:p>
        </p:txBody>
      </p:sp>
      <p:pic>
        <p:nvPicPr>
          <p:cNvPr id="8" name="Picture 7"/>
          <p:cNvPicPr>
            <a:picLocks noChangeAspect="1"/>
          </p:cNvPicPr>
          <p:nvPr/>
        </p:nvPicPr>
        <p:blipFill>
          <a:blip r:embed="rId3"/>
          <a:stretch>
            <a:fillRect/>
          </a:stretch>
        </p:blipFill>
        <p:spPr>
          <a:xfrm>
            <a:off x="5957303" y="66675"/>
            <a:ext cx="5572994" cy="679132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088" y="6180702"/>
            <a:ext cx="1232529" cy="514141"/>
          </a:xfrm>
          <a:prstGeom prst="rect">
            <a:avLst/>
          </a:prstGeom>
        </p:spPr>
      </p:pic>
      <p:grpSp>
        <p:nvGrpSpPr>
          <p:cNvPr id="21" name="Group 20"/>
          <p:cNvGrpSpPr/>
          <p:nvPr/>
        </p:nvGrpSpPr>
        <p:grpSpPr>
          <a:xfrm>
            <a:off x="4242827" y="493667"/>
            <a:ext cx="8170132" cy="5883676"/>
            <a:chOff x="4242827" y="493667"/>
            <a:chExt cx="8170132" cy="5883676"/>
          </a:xfrm>
        </p:grpSpPr>
        <p:sp>
          <p:nvSpPr>
            <p:cNvPr id="10" name="TextBox 9"/>
            <p:cNvSpPr txBox="1"/>
            <p:nvPr/>
          </p:nvSpPr>
          <p:spPr>
            <a:xfrm>
              <a:off x="10972799" y="1193409"/>
              <a:ext cx="1440160" cy="646331"/>
            </a:xfrm>
            <a:prstGeom prst="rect">
              <a:avLst/>
            </a:prstGeom>
            <a:noFill/>
          </p:spPr>
          <p:txBody>
            <a:bodyPr wrap="square" rtlCol="0">
              <a:spAutoFit/>
            </a:bodyPr>
            <a:lstStyle/>
            <a:p>
              <a:r>
                <a:rPr lang="en-US" dirty="0">
                  <a:solidFill>
                    <a:srgbClr val="002448"/>
                  </a:solidFill>
                </a:rPr>
                <a:t>Data / Info available</a:t>
              </a:r>
              <a:endParaRPr lang="da-DK" dirty="0">
                <a:solidFill>
                  <a:srgbClr val="002448"/>
                </a:solidFill>
              </a:endParaRPr>
            </a:p>
          </p:txBody>
        </p:sp>
        <p:sp>
          <p:nvSpPr>
            <p:cNvPr id="11" name="Right Brace 10"/>
            <p:cNvSpPr/>
            <p:nvPr/>
          </p:nvSpPr>
          <p:spPr>
            <a:xfrm>
              <a:off x="10748995" y="493667"/>
              <a:ext cx="447609" cy="2045817"/>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prstClr val="black"/>
                </a:solidFill>
              </a:endParaRPr>
            </a:p>
          </p:txBody>
        </p:sp>
        <p:sp>
          <p:nvSpPr>
            <p:cNvPr id="12" name="TextBox 11"/>
            <p:cNvSpPr txBox="1"/>
            <p:nvPr/>
          </p:nvSpPr>
          <p:spPr>
            <a:xfrm>
              <a:off x="4242827" y="3515021"/>
              <a:ext cx="1440160" cy="2862322"/>
            </a:xfrm>
            <a:prstGeom prst="rect">
              <a:avLst/>
            </a:prstGeom>
            <a:noFill/>
          </p:spPr>
          <p:txBody>
            <a:bodyPr wrap="square" rtlCol="0">
              <a:spAutoFit/>
            </a:bodyPr>
            <a:lstStyle/>
            <a:p>
              <a:r>
                <a:rPr lang="en-US" dirty="0">
                  <a:solidFill>
                    <a:srgbClr val="002448"/>
                  </a:solidFill>
                </a:rPr>
                <a:t>Stock status</a:t>
              </a:r>
            </a:p>
            <a:p>
              <a:endParaRPr lang="en-US" dirty="0" smtClean="0">
                <a:solidFill>
                  <a:srgbClr val="002448"/>
                </a:solidFill>
              </a:endParaRPr>
            </a:p>
            <a:p>
              <a:endParaRPr lang="en-US" dirty="0">
                <a:solidFill>
                  <a:srgbClr val="002448"/>
                </a:solidFill>
              </a:endParaRPr>
            </a:p>
            <a:p>
              <a:endParaRPr lang="en-US" dirty="0" smtClean="0">
                <a:solidFill>
                  <a:srgbClr val="002448"/>
                </a:solidFill>
              </a:endParaRPr>
            </a:p>
            <a:p>
              <a:endParaRPr lang="en-US" dirty="0">
                <a:solidFill>
                  <a:srgbClr val="002448"/>
                </a:solidFill>
              </a:endParaRPr>
            </a:p>
            <a:p>
              <a:endParaRPr lang="en-US" dirty="0">
                <a:solidFill>
                  <a:srgbClr val="002448"/>
                </a:solidFill>
              </a:endParaRPr>
            </a:p>
            <a:p>
              <a:endParaRPr lang="en-US" dirty="0" smtClean="0">
                <a:solidFill>
                  <a:srgbClr val="002448"/>
                </a:solidFill>
              </a:endParaRPr>
            </a:p>
            <a:p>
              <a:r>
                <a:rPr lang="en-US" dirty="0" smtClean="0">
                  <a:solidFill>
                    <a:srgbClr val="002448"/>
                  </a:solidFill>
                </a:rPr>
                <a:t>Stock status</a:t>
              </a:r>
              <a:endParaRPr lang="en-US" dirty="0">
                <a:solidFill>
                  <a:srgbClr val="002448"/>
                </a:solidFill>
              </a:endParaRPr>
            </a:p>
            <a:p>
              <a:endParaRPr lang="en-US" dirty="0">
                <a:solidFill>
                  <a:srgbClr val="002448"/>
                </a:solidFill>
              </a:endParaRPr>
            </a:p>
            <a:p>
              <a:r>
                <a:rPr lang="en-US" dirty="0">
                  <a:solidFill>
                    <a:srgbClr val="002448"/>
                  </a:solidFill>
                </a:rPr>
                <a:t>PA Buffer</a:t>
              </a:r>
              <a:endParaRPr lang="da-DK" dirty="0">
                <a:solidFill>
                  <a:srgbClr val="002448"/>
                </a:solidFill>
              </a:endParaRPr>
            </a:p>
          </p:txBody>
        </p:sp>
        <p:sp>
          <p:nvSpPr>
            <p:cNvPr id="14" name="Right Arrow 13"/>
            <p:cNvSpPr/>
            <p:nvPr/>
          </p:nvSpPr>
          <p:spPr>
            <a:xfrm>
              <a:off x="5657041" y="6130981"/>
              <a:ext cx="2305859" cy="49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sp>
          <p:nvSpPr>
            <p:cNvPr id="15" name="Right Arrow 14"/>
            <p:cNvSpPr/>
            <p:nvPr/>
          </p:nvSpPr>
          <p:spPr>
            <a:xfrm>
              <a:off x="5682987" y="5553075"/>
              <a:ext cx="2279913" cy="79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sp>
          <p:nvSpPr>
            <p:cNvPr id="16" name="Right Arrow 15"/>
            <p:cNvSpPr/>
            <p:nvPr/>
          </p:nvSpPr>
          <p:spPr>
            <a:xfrm>
              <a:off x="5623285" y="3679585"/>
              <a:ext cx="2279913" cy="79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grpSp>
    </p:spTree>
    <p:extLst>
      <p:ext uri="{BB962C8B-B14F-4D97-AF65-F5344CB8AC3E}">
        <p14:creationId xmlns:p14="http://schemas.microsoft.com/office/powerpoint/2010/main" val="242558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766313">
            <a:off x="8639515" y="534630"/>
            <a:ext cx="1804772" cy="108713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162" y="5503244"/>
            <a:ext cx="1893345" cy="12622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306" y="4343770"/>
            <a:ext cx="2559504" cy="1711129"/>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3393" y="5508127"/>
            <a:ext cx="2373521" cy="1194069"/>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1748025">
            <a:off x="-127096" y="1676430"/>
            <a:ext cx="2214455" cy="1501251"/>
          </a:xfrm>
          <a:prstGeom prst="rect">
            <a:avLst/>
          </a:prstGeom>
        </p:spPr>
      </p:pic>
      <p:sp>
        <p:nvSpPr>
          <p:cNvPr id="2" name="Title 1"/>
          <p:cNvSpPr>
            <a:spLocks noGrp="1"/>
          </p:cNvSpPr>
          <p:nvPr>
            <p:ph type="title" idx="4294967295"/>
          </p:nvPr>
        </p:nvSpPr>
        <p:spPr>
          <a:xfrm>
            <a:off x="351692" y="155454"/>
            <a:ext cx="9342438" cy="1063625"/>
          </a:xfrm>
        </p:spPr>
        <p:txBody>
          <a:bodyPr>
            <a:normAutofit/>
          </a:bodyPr>
          <a:lstStyle/>
          <a:p>
            <a:pPr algn="l"/>
            <a:r>
              <a:rPr lang="en-US" b="1" dirty="0" smtClean="0">
                <a:solidFill>
                  <a:schemeClr val="tx2"/>
                </a:solidFill>
              </a:rPr>
              <a:t>Method 6.2</a:t>
            </a:r>
            <a:endParaRPr lang="en-GB" b="1" dirty="0">
              <a:solidFill>
                <a:schemeClr val="tx2"/>
              </a:solidFill>
            </a:endParaRPr>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15059" y="5895961"/>
            <a:ext cx="1332704" cy="806235"/>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16547" y="169647"/>
            <a:ext cx="2638697" cy="1484795"/>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3306" y="5865345"/>
            <a:ext cx="2166781" cy="916442"/>
          </a:xfrm>
          <a:prstGeom prst="rect">
            <a:avLst/>
          </a:prstGeom>
        </p:spPr>
      </p:pic>
      <p:pic>
        <p:nvPicPr>
          <p:cNvPr id="10"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09869" y="6371787"/>
            <a:ext cx="1164659" cy="465363"/>
          </a:xfrm>
          <a:prstGeom prst="rect">
            <a:avLst/>
          </a:prstGeom>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02810" y="5205669"/>
            <a:ext cx="1729330" cy="877136"/>
          </a:xfrm>
          <a:prstGeom prst="rect">
            <a:avLst/>
          </a:prstGeom>
        </p:spPr>
      </p:pic>
      <p:pic>
        <p:nvPicPr>
          <p:cNvPr id="12" name="Picture 1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54883" y="2234070"/>
            <a:ext cx="2924175" cy="1057275"/>
          </a:xfrm>
          <a:prstGeom prst="rect">
            <a:avLst/>
          </a:prstGeom>
        </p:spPr>
      </p:pic>
      <p:pic>
        <p:nvPicPr>
          <p:cNvPr id="14" name="Picture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642" y="3554618"/>
            <a:ext cx="2741839" cy="772020"/>
          </a:xfrm>
          <a:prstGeom prst="rect">
            <a:avLst/>
          </a:prstGeom>
        </p:spPr>
      </p:pic>
      <p:pic>
        <p:nvPicPr>
          <p:cNvPr id="15"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3277" y="5895962"/>
            <a:ext cx="2547605" cy="885825"/>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97884" y="3258142"/>
            <a:ext cx="1840439" cy="917121"/>
          </a:xfrm>
          <a:prstGeom prst="rect">
            <a:avLst/>
          </a:prstGeom>
        </p:spPr>
      </p:pic>
      <p:pic>
        <p:nvPicPr>
          <p:cNvPr id="19" name="Picture 1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48949" y="5199335"/>
            <a:ext cx="1398814" cy="303909"/>
          </a:xfrm>
          <a:prstGeom prst="rect">
            <a:avLst/>
          </a:prstGeom>
        </p:spPr>
      </p:pic>
      <p:pic>
        <p:nvPicPr>
          <p:cNvPr id="20" name="Picture 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7230" y="4315606"/>
            <a:ext cx="1972433" cy="743386"/>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300154" y="1505367"/>
            <a:ext cx="2747609" cy="650274"/>
          </a:xfrm>
          <a:prstGeom prst="rect">
            <a:avLst/>
          </a:prstGeom>
        </p:spPr>
      </p:pic>
      <p:graphicFrame>
        <p:nvGraphicFramePr>
          <p:cNvPr id="24" name="Object 23"/>
          <p:cNvGraphicFramePr>
            <a:graphicFrameLocks noChangeAspect="1"/>
          </p:cNvGraphicFramePr>
          <p:nvPr>
            <p:extLst>
              <p:ext uri="{D42A27DB-BD31-4B8C-83A1-F6EECF244321}">
                <p14:modId xmlns:p14="http://schemas.microsoft.com/office/powerpoint/2010/main" val="1236413716"/>
              </p:ext>
            </p:extLst>
          </p:nvPr>
        </p:nvGraphicFramePr>
        <p:xfrm>
          <a:off x="3993482" y="2982353"/>
          <a:ext cx="4775200" cy="1311275"/>
        </p:xfrm>
        <a:graphic>
          <a:graphicData uri="http://schemas.openxmlformats.org/presentationml/2006/ole">
            <mc:AlternateContent xmlns:mc="http://schemas.openxmlformats.org/markup-compatibility/2006">
              <mc:Choice xmlns:v="urn:schemas-microsoft-com:vml" Requires="v">
                <p:oleObj spid="_x0000_s2176" name="Equation" r:id="rId21" imgW="1066680" imgH="241200" progId="Equation.3">
                  <p:embed/>
                </p:oleObj>
              </mc:Choice>
              <mc:Fallback>
                <p:oleObj name="Equation" r:id="rId21" imgW="1066680" imgH="241200" progId="Equation.3">
                  <p:embed/>
                  <p:pic>
                    <p:nvPicPr>
                      <p:cNvPr id="0" name=""/>
                      <p:cNvPicPr>
                        <a:picLocks noChangeAspect="1" noChangeArrowheads="1"/>
                      </p:cNvPicPr>
                      <p:nvPr/>
                    </p:nvPicPr>
                    <p:blipFill>
                      <a:blip r:embed="rId22"/>
                      <a:srcRect/>
                      <a:stretch>
                        <a:fillRect/>
                      </a:stretch>
                    </p:blipFill>
                    <p:spPr bwMode="auto">
                      <a:xfrm>
                        <a:off x="3993482" y="2982353"/>
                        <a:ext cx="4775200" cy="1311275"/>
                      </a:xfrm>
                      <a:prstGeom prst="rect">
                        <a:avLst/>
                      </a:prstGeom>
                      <a:noFill/>
                    </p:spPr>
                  </p:pic>
                </p:oleObj>
              </mc:Fallback>
            </mc:AlternateContent>
          </a:graphicData>
        </a:graphic>
      </p:graphicFrame>
      <p:pic>
        <p:nvPicPr>
          <p:cNvPr id="29" name="Picture 2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297884" y="169647"/>
            <a:ext cx="1667570" cy="695615"/>
          </a:xfrm>
          <a:prstGeom prst="rect">
            <a:avLst/>
          </a:prstGeom>
        </p:spPr>
      </p:pic>
    </p:spTree>
    <p:extLst>
      <p:ext uri="{BB962C8B-B14F-4D97-AF65-F5344CB8AC3E}">
        <p14:creationId xmlns:p14="http://schemas.microsoft.com/office/powerpoint/2010/main" val="5995120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85" y="0"/>
            <a:ext cx="10972800" cy="1143000"/>
          </a:xfrm>
        </p:spPr>
        <p:txBody>
          <a:bodyPr/>
          <a:lstStyle/>
          <a:p>
            <a:pPr algn="l"/>
            <a:r>
              <a:rPr lang="en-US" b="0" dirty="0" smtClean="0"/>
              <a:t>Category 5 methods</a:t>
            </a:r>
            <a:endParaRPr lang="en-GB" b="0" dirty="0"/>
          </a:p>
        </p:txBody>
      </p:sp>
      <p:pic>
        <p:nvPicPr>
          <p:cNvPr id="3" name="Picture 2"/>
          <p:cNvPicPr>
            <a:picLocks noChangeAspect="1"/>
          </p:cNvPicPr>
          <p:nvPr/>
        </p:nvPicPr>
        <p:blipFill>
          <a:blip r:embed="rId2"/>
          <a:stretch>
            <a:fillRect/>
          </a:stretch>
        </p:blipFill>
        <p:spPr>
          <a:xfrm>
            <a:off x="136885" y="1246124"/>
            <a:ext cx="2840111" cy="2916301"/>
          </a:xfrm>
          <a:prstGeom prst="rect">
            <a:avLst/>
          </a:prstGeom>
        </p:spPr>
      </p:pic>
      <p:pic>
        <p:nvPicPr>
          <p:cNvPr id="8" name="Picture 7"/>
          <p:cNvPicPr>
            <a:picLocks noChangeAspect="1"/>
          </p:cNvPicPr>
          <p:nvPr/>
        </p:nvPicPr>
        <p:blipFill>
          <a:blip r:embed="rId3"/>
          <a:stretch>
            <a:fillRect/>
          </a:stretch>
        </p:blipFill>
        <p:spPr>
          <a:xfrm>
            <a:off x="5957303" y="66675"/>
            <a:ext cx="5572994" cy="679132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088" y="6180702"/>
            <a:ext cx="1232529" cy="514141"/>
          </a:xfrm>
          <a:prstGeom prst="rect">
            <a:avLst/>
          </a:prstGeom>
        </p:spPr>
      </p:pic>
      <p:grpSp>
        <p:nvGrpSpPr>
          <p:cNvPr id="21" name="Group 20"/>
          <p:cNvGrpSpPr/>
          <p:nvPr/>
        </p:nvGrpSpPr>
        <p:grpSpPr>
          <a:xfrm>
            <a:off x="4242827" y="493667"/>
            <a:ext cx="8170132" cy="5883676"/>
            <a:chOff x="4242827" y="493667"/>
            <a:chExt cx="8170132" cy="5883676"/>
          </a:xfrm>
        </p:grpSpPr>
        <p:sp>
          <p:nvSpPr>
            <p:cNvPr id="10" name="TextBox 9"/>
            <p:cNvSpPr txBox="1"/>
            <p:nvPr/>
          </p:nvSpPr>
          <p:spPr>
            <a:xfrm>
              <a:off x="10972799" y="1193409"/>
              <a:ext cx="1440160" cy="646331"/>
            </a:xfrm>
            <a:prstGeom prst="rect">
              <a:avLst/>
            </a:prstGeom>
            <a:noFill/>
          </p:spPr>
          <p:txBody>
            <a:bodyPr wrap="square" rtlCol="0">
              <a:spAutoFit/>
            </a:bodyPr>
            <a:lstStyle/>
            <a:p>
              <a:r>
                <a:rPr lang="en-US" dirty="0">
                  <a:solidFill>
                    <a:srgbClr val="002448"/>
                  </a:solidFill>
                </a:rPr>
                <a:t>Data / Info available</a:t>
              </a:r>
              <a:endParaRPr lang="da-DK" dirty="0">
                <a:solidFill>
                  <a:srgbClr val="002448"/>
                </a:solidFill>
              </a:endParaRPr>
            </a:p>
          </p:txBody>
        </p:sp>
        <p:sp>
          <p:nvSpPr>
            <p:cNvPr id="11" name="Right Brace 10"/>
            <p:cNvSpPr/>
            <p:nvPr/>
          </p:nvSpPr>
          <p:spPr>
            <a:xfrm>
              <a:off x="10748995" y="493667"/>
              <a:ext cx="447609" cy="2045817"/>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prstClr val="black"/>
                </a:solidFill>
              </a:endParaRPr>
            </a:p>
          </p:txBody>
        </p:sp>
        <p:sp>
          <p:nvSpPr>
            <p:cNvPr id="12" name="TextBox 11"/>
            <p:cNvSpPr txBox="1"/>
            <p:nvPr/>
          </p:nvSpPr>
          <p:spPr>
            <a:xfrm>
              <a:off x="4242827" y="3515021"/>
              <a:ext cx="1440160" cy="2862322"/>
            </a:xfrm>
            <a:prstGeom prst="rect">
              <a:avLst/>
            </a:prstGeom>
            <a:noFill/>
          </p:spPr>
          <p:txBody>
            <a:bodyPr wrap="square" rtlCol="0">
              <a:spAutoFit/>
            </a:bodyPr>
            <a:lstStyle/>
            <a:p>
              <a:r>
                <a:rPr lang="en-US" dirty="0">
                  <a:solidFill>
                    <a:srgbClr val="002448"/>
                  </a:solidFill>
                </a:rPr>
                <a:t>Stock status</a:t>
              </a:r>
            </a:p>
            <a:p>
              <a:endParaRPr lang="en-US" dirty="0" smtClean="0">
                <a:solidFill>
                  <a:srgbClr val="002448"/>
                </a:solidFill>
              </a:endParaRPr>
            </a:p>
            <a:p>
              <a:endParaRPr lang="en-US" dirty="0">
                <a:solidFill>
                  <a:srgbClr val="002448"/>
                </a:solidFill>
              </a:endParaRPr>
            </a:p>
            <a:p>
              <a:endParaRPr lang="en-US" dirty="0" smtClean="0">
                <a:solidFill>
                  <a:srgbClr val="002448"/>
                </a:solidFill>
              </a:endParaRPr>
            </a:p>
            <a:p>
              <a:endParaRPr lang="en-US" dirty="0">
                <a:solidFill>
                  <a:srgbClr val="002448"/>
                </a:solidFill>
              </a:endParaRPr>
            </a:p>
            <a:p>
              <a:endParaRPr lang="en-US" dirty="0">
                <a:solidFill>
                  <a:srgbClr val="002448"/>
                </a:solidFill>
              </a:endParaRPr>
            </a:p>
            <a:p>
              <a:endParaRPr lang="en-US" dirty="0" smtClean="0">
                <a:solidFill>
                  <a:srgbClr val="002448"/>
                </a:solidFill>
              </a:endParaRPr>
            </a:p>
            <a:p>
              <a:r>
                <a:rPr lang="en-US" dirty="0" smtClean="0">
                  <a:solidFill>
                    <a:srgbClr val="002448"/>
                  </a:solidFill>
                </a:rPr>
                <a:t>Stock status</a:t>
              </a:r>
              <a:endParaRPr lang="en-US" dirty="0">
                <a:solidFill>
                  <a:srgbClr val="002448"/>
                </a:solidFill>
              </a:endParaRPr>
            </a:p>
            <a:p>
              <a:endParaRPr lang="en-US" dirty="0">
                <a:solidFill>
                  <a:srgbClr val="002448"/>
                </a:solidFill>
              </a:endParaRPr>
            </a:p>
            <a:p>
              <a:r>
                <a:rPr lang="en-US" dirty="0">
                  <a:solidFill>
                    <a:srgbClr val="002448"/>
                  </a:solidFill>
                </a:rPr>
                <a:t>PA Buffer</a:t>
              </a:r>
              <a:endParaRPr lang="da-DK" dirty="0">
                <a:solidFill>
                  <a:srgbClr val="002448"/>
                </a:solidFill>
              </a:endParaRPr>
            </a:p>
          </p:txBody>
        </p:sp>
        <p:sp>
          <p:nvSpPr>
            <p:cNvPr id="14" name="Right Arrow 13"/>
            <p:cNvSpPr/>
            <p:nvPr/>
          </p:nvSpPr>
          <p:spPr>
            <a:xfrm>
              <a:off x="5657041" y="6130981"/>
              <a:ext cx="2305859" cy="49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sp>
          <p:nvSpPr>
            <p:cNvPr id="15" name="Right Arrow 14"/>
            <p:cNvSpPr/>
            <p:nvPr/>
          </p:nvSpPr>
          <p:spPr>
            <a:xfrm>
              <a:off x="5682987" y="5553075"/>
              <a:ext cx="2279913" cy="79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sp>
          <p:nvSpPr>
            <p:cNvPr id="16" name="Right Arrow 15"/>
            <p:cNvSpPr/>
            <p:nvPr/>
          </p:nvSpPr>
          <p:spPr>
            <a:xfrm>
              <a:off x="5623285" y="3679585"/>
              <a:ext cx="2279913" cy="79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grpSp>
      <p:sp>
        <p:nvSpPr>
          <p:cNvPr id="17" name="TextBox 16"/>
          <p:cNvSpPr txBox="1"/>
          <p:nvPr/>
        </p:nvSpPr>
        <p:spPr>
          <a:xfrm>
            <a:off x="136885" y="4894768"/>
            <a:ext cx="4000500" cy="895350"/>
          </a:xfrm>
          <a:prstGeom prst="rect">
            <a:avLst/>
          </a:prstGeom>
          <a:solidFill>
            <a:schemeClr val="bg1">
              <a:lumMod val="95000"/>
            </a:schemeClr>
          </a:solidFill>
        </p:spPr>
        <p:txBody>
          <a:bodyPr vert="horz" wrap="none" lIns="91440" tIns="45720" rIns="91440" bIns="45720" rtlCol="0" anchor="t">
            <a:noAutofit/>
          </a:bodyPr>
          <a:lstStyle/>
          <a:p>
            <a:r>
              <a:rPr lang="en-US" sz="2400" dirty="0" smtClean="0">
                <a:latin typeface="+mn-lt"/>
              </a:rPr>
              <a:t>Catch/landings only methods</a:t>
            </a:r>
          </a:p>
          <a:p>
            <a:r>
              <a:rPr lang="en-US" sz="2400" dirty="0" smtClean="0"/>
              <a:t>No consideration of life-history</a:t>
            </a:r>
            <a:endParaRPr lang="en-US" sz="2400" dirty="0" smtClean="0">
              <a:latin typeface="+mn-lt"/>
            </a:endParaRPr>
          </a:p>
          <a:p>
            <a:endParaRPr lang="en-GB" sz="2400" dirty="0" err="1" smtClean="0">
              <a:latin typeface="+mn-lt"/>
            </a:endParaRPr>
          </a:p>
        </p:txBody>
      </p:sp>
    </p:spTree>
    <p:extLst>
      <p:ext uri="{BB962C8B-B14F-4D97-AF65-F5344CB8AC3E}">
        <p14:creationId xmlns:p14="http://schemas.microsoft.com/office/powerpoint/2010/main" val="258145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908966" y="3500959"/>
            <a:ext cx="3215012" cy="1296722"/>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0245" y="4427098"/>
            <a:ext cx="2527866" cy="1126463"/>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0980" y="5589569"/>
            <a:ext cx="1622547" cy="110990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745712">
            <a:off x="3320932" y="4595164"/>
            <a:ext cx="1323784" cy="2069814"/>
          </a:xfrm>
          <a:prstGeom prst="rect">
            <a:avLst/>
          </a:prstGeom>
        </p:spPr>
      </p:pic>
      <p:sp>
        <p:nvSpPr>
          <p:cNvPr id="2" name="Title 1"/>
          <p:cNvSpPr>
            <a:spLocks noGrp="1"/>
          </p:cNvSpPr>
          <p:nvPr>
            <p:ph type="title" idx="4294967295"/>
          </p:nvPr>
        </p:nvSpPr>
        <p:spPr>
          <a:xfrm>
            <a:off x="411065" y="290120"/>
            <a:ext cx="9342438" cy="1063625"/>
          </a:xfrm>
        </p:spPr>
        <p:txBody>
          <a:bodyPr>
            <a:normAutofit/>
          </a:bodyPr>
          <a:lstStyle/>
          <a:p>
            <a:pPr algn="l"/>
            <a:r>
              <a:rPr lang="en-US" b="1" dirty="0" smtClean="0">
                <a:solidFill>
                  <a:schemeClr val="tx2"/>
                </a:solidFill>
              </a:rPr>
              <a:t>Method 5.2</a:t>
            </a:r>
            <a:endParaRPr lang="en-GB" b="1" dirty="0">
              <a:solidFill>
                <a:schemeClr val="tx2"/>
              </a:solidFill>
            </a:endParaRPr>
          </a:p>
        </p:txBody>
      </p:sp>
      <p:sp>
        <p:nvSpPr>
          <p:cNvPr id="3" name="TextBox 2"/>
          <p:cNvSpPr txBox="1"/>
          <p:nvPr/>
        </p:nvSpPr>
        <p:spPr>
          <a:xfrm>
            <a:off x="1611086" y="3608614"/>
            <a:ext cx="914400" cy="914400"/>
          </a:xfrm>
          <a:prstGeom prst="rect">
            <a:avLst/>
          </a:prstGeom>
        </p:spPr>
        <p:txBody>
          <a:bodyPr vert="horz" wrap="none" lIns="91440" tIns="45720" rIns="91440" bIns="45720" rtlCol="0" anchor="t">
            <a:noAutofit/>
          </a:bodyPr>
          <a:lstStyle/>
          <a:p>
            <a:endParaRPr lang="en-GB" sz="7000" dirty="0" err="1" smtClean="0">
              <a:solidFill>
                <a:schemeClr val="bg1"/>
              </a:solidFill>
              <a:latin typeface="+mn-lt"/>
            </a:endParaRP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31" y="5886226"/>
            <a:ext cx="2737405" cy="95182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374" y="5058313"/>
            <a:ext cx="2261432" cy="660970"/>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122" y="1788749"/>
            <a:ext cx="2095935" cy="1054421"/>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158217282"/>
              </p:ext>
            </p:extLst>
          </p:nvPr>
        </p:nvGraphicFramePr>
        <p:xfrm>
          <a:off x="3553277" y="2757786"/>
          <a:ext cx="4889330" cy="1310468"/>
        </p:xfrm>
        <a:graphic>
          <a:graphicData uri="http://schemas.openxmlformats.org/presentationml/2006/ole">
            <mc:AlternateContent xmlns:mc="http://schemas.openxmlformats.org/markup-compatibility/2006">
              <mc:Choice xmlns:v="urn:schemas-microsoft-com:vml" Requires="v">
                <p:oleObj spid="_x0000_s3200" name="Equation" r:id="rId11" imgW="1091880" imgH="241200" progId="Equation.3">
                  <p:embed/>
                </p:oleObj>
              </mc:Choice>
              <mc:Fallback>
                <p:oleObj name="Equation" r:id="rId11" imgW="1091880" imgH="241200" progId="Equation.3">
                  <p:embed/>
                  <p:pic>
                    <p:nvPicPr>
                      <p:cNvPr id="0" name=""/>
                      <p:cNvPicPr>
                        <a:picLocks noChangeAspect="1" noChangeArrowheads="1"/>
                      </p:cNvPicPr>
                      <p:nvPr/>
                    </p:nvPicPr>
                    <p:blipFill>
                      <a:blip r:embed="rId12"/>
                      <a:srcRect/>
                      <a:stretch>
                        <a:fillRect/>
                      </a:stretch>
                    </p:blipFill>
                    <p:spPr bwMode="auto">
                      <a:xfrm>
                        <a:off x="3553277" y="2757786"/>
                        <a:ext cx="4889330" cy="1310468"/>
                      </a:xfrm>
                      <a:prstGeom prst="rect">
                        <a:avLst/>
                      </a:prstGeom>
                      <a:noFill/>
                    </p:spPr>
                  </p:pic>
                </p:oleObj>
              </mc:Fallback>
            </mc:AlternateContent>
          </a:graphicData>
        </a:graphic>
      </p:graphicFrame>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0904" y="6362136"/>
            <a:ext cx="1398814" cy="303909"/>
          </a:xfrm>
          <a:prstGeom prst="rect">
            <a:avLst/>
          </a:prstGeom>
        </p:spPr>
      </p:pic>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4040800">
            <a:off x="258105" y="3178319"/>
            <a:ext cx="1689467" cy="1689467"/>
          </a:xfrm>
          <a:prstGeom prst="rect">
            <a:avLst/>
          </a:prstGeom>
        </p:spPr>
      </p:pic>
      <p:pic>
        <p:nvPicPr>
          <p:cNvPr id="14" name="Picture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9934496">
            <a:off x="8072650" y="5470751"/>
            <a:ext cx="979200" cy="1335677"/>
          </a:xfrm>
          <a:prstGeom prst="rect">
            <a:avLst/>
          </a:prstGeom>
        </p:spPr>
      </p:pic>
      <p:pic>
        <p:nvPicPr>
          <p:cNvPr id="15" name="Picture 1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340245" y="821932"/>
            <a:ext cx="1764846" cy="666847"/>
          </a:xfrm>
          <a:prstGeom prst="rect">
            <a:avLst/>
          </a:prstGeom>
        </p:spPr>
      </p:pic>
      <p:pic>
        <p:nvPicPr>
          <p:cNvPr id="18" name="Picture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17710" y="1399751"/>
            <a:ext cx="2996302" cy="1594414"/>
          </a:xfrm>
          <a:prstGeom prst="rect">
            <a:avLst/>
          </a:prstGeom>
        </p:spPr>
      </p:pic>
      <p:pic>
        <p:nvPicPr>
          <p:cNvPr id="16" name="Picture 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01166" y="5096538"/>
            <a:ext cx="2149192" cy="1417552"/>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97884" y="169647"/>
            <a:ext cx="1667570" cy="695615"/>
          </a:xfrm>
          <a:prstGeom prst="rect">
            <a:avLst/>
          </a:prstGeom>
        </p:spPr>
      </p:pic>
    </p:spTree>
    <p:extLst>
      <p:ext uri="{BB962C8B-B14F-4D97-AF65-F5344CB8AC3E}">
        <p14:creationId xmlns:p14="http://schemas.microsoft.com/office/powerpoint/2010/main" val="4224799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81"/>
            <a:ext cx="10972800" cy="1143000"/>
          </a:xfrm>
        </p:spPr>
        <p:txBody>
          <a:bodyPr/>
          <a:lstStyle/>
          <a:p>
            <a:pPr algn="l"/>
            <a:r>
              <a:rPr lang="en-US" b="0" dirty="0" smtClean="0"/>
              <a:t>Category 4 methods</a:t>
            </a:r>
            <a:endParaRPr lang="en-GB" b="0" dirty="0"/>
          </a:p>
        </p:txBody>
      </p:sp>
      <p:pic>
        <p:nvPicPr>
          <p:cNvPr id="3" name="Picture 2"/>
          <p:cNvPicPr>
            <a:picLocks noChangeAspect="1"/>
          </p:cNvPicPr>
          <p:nvPr/>
        </p:nvPicPr>
        <p:blipFill>
          <a:blip r:embed="rId3"/>
          <a:stretch>
            <a:fillRect/>
          </a:stretch>
        </p:blipFill>
        <p:spPr>
          <a:xfrm>
            <a:off x="231320" y="1236632"/>
            <a:ext cx="3086100" cy="3155541"/>
          </a:xfrm>
          <a:prstGeom prst="rect">
            <a:avLst/>
          </a:prstGeom>
        </p:spPr>
      </p:pic>
      <p:sp>
        <p:nvSpPr>
          <p:cNvPr id="7" name="TextBox 6"/>
          <p:cNvSpPr txBox="1"/>
          <p:nvPr/>
        </p:nvSpPr>
        <p:spPr>
          <a:xfrm>
            <a:off x="139648" y="4601382"/>
            <a:ext cx="3510146" cy="1938992"/>
          </a:xfrm>
          <a:prstGeom prst="rect">
            <a:avLst/>
          </a:prstGeom>
          <a:solidFill>
            <a:schemeClr val="bg1">
              <a:lumMod val="95000"/>
            </a:schemeClr>
          </a:solidFill>
        </p:spPr>
        <p:txBody>
          <a:bodyPr wrap="square" rtlCol="0">
            <a:spAutoFit/>
          </a:bodyPr>
          <a:lstStyle/>
          <a:p>
            <a:r>
              <a:rPr lang="en-US" sz="2000" dirty="0" smtClean="0">
                <a:solidFill>
                  <a:srgbClr val="002448"/>
                </a:solidFill>
              </a:rPr>
              <a:t>Rarely used tools</a:t>
            </a:r>
            <a:endParaRPr lang="en-US" sz="2000" dirty="0">
              <a:solidFill>
                <a:srgbClr val="002448"/>
              </a:solidFill>
            </a:endParaRPr>
          </a:p>
          <a:p>
            <a:pPr marL="285750" indent="-285750">
              <a:buFont typeface="Arial" pitchFamily="34" charset="0"/>
              <a:buChar char="•"/>
            </a:pPr>
            <a:r>
              <a:rPr lang="en-US" sz="2000" dirty="0" smtClean="0">
                <a:solidFill>
                  <a:srgbClr val="002448"/>
                </a:solidFill>
              </a:rPr>
              <a:t>DCAC</a:t>
            </a:r>
          </a:p>
          <a:p>
            <a:pPr marL="285750" indent="-285750">
              <a:buFont typeface="Arial" pitchFamily="34" charset="0"/>
              <a:buChar char="•"/>
            </a:pPr>
            <a:r>
              <a:rPr lang="en-US" sz="2000" dirty="0" smtClean="0">
                <a:solidFill>
                  <a:srgbClr val="002448"/>
                </a:solidFill>
              </a:rPr>
              <a:t>DB-SRA</a:t>
            </a:r>
          </a:p>
          <a:p>
            <a:endParaRPr lang="en-US" sz="2000" dirty="0" smtClean="0">
              <a:solidFill>
                <a:srgbClr val="002448"/>
              </a:solidFill>
            </a:endParaRPr>
          </a:p>
          <a:p>
            <a:r>
              <a:rPr lang="en-US" sz="2000" dirty="0" smtClean="0">
                <a:solidFill>
                  <a:srgbClr val="002448"/>
                </a:solidFill>
              </a:rPr>
              <a:t>Data-borrowing for sedentary species</a:t>
            </a:r>
            <a:endParaRPr lang="da-DK" sz="2000" dirty="0">
              <a:solidFill>
                <a:srgbClr val="002448"/>
              </a:solidFill>
            </a:endParaRPr>
          </a:p>
        </p:txBody>
      </p:sp>
      <p:pic>
        <p:nvPicPr>
          <p:cNvPr id="8" name="Picture 7"/>
          <p:cNvPicPr>
            <a:picLocks noChangeAspect="1"/>
          </p:cNvPicPr>
          <p:nvPr/>
        </p:nvPicPr>
        <p:blipFill>
          <a:blip r:embed="rId4"/>
          <a:stretch>
            <a:fillRect/>
          </a:stretch>
        </p:blipFill>
        <p:spPr>
          <a:xfrm>
            <a:off x="5934777" y="130629"/>
            <a:ext cx="4167897" cy="6727371"/>
          </a:xfrm>
          <a:prstGeom prst="rect">
            <a:avLst/>
          </a:prstGeom>
        </p:spPr>
      </p:pic>
      <p:grpSp>
        <p:nvGrpSpPr>
          <p:cNvPr id="20" name="Group 19"/>
          <p:cNvGrpSpPr/>
          <p:nvPr/>
        </p:nvGrpSpPr>
        <p:grpSpPr>
          <a:xfrm>
            <a:off x="4009834" y="1533309"/>
            <a:ext cx="8017783" cy="5007065"/>
            <a:chOff x="4009834" y="1533309"/>
            <a:chExt cx="8017783" cy="5007065"/>
          </a:xfrm>
        </p:grpSpPr>
        <p:sp>
          <p:nvSpPr>
            <p:cNvPr id="10" name="TextBox 9"/>
            <p:cNvSpPr txBox="1"/>
            <p:nvPr/>
          </p:nvSpPr>
          <p:spPr>
            <a:xfrm>
              <a:off x="4009834" y="3401053"/>
              <a:ext cx="1440160" cy="3139321"/>
            </a:xfrm>
            <a:prstGeom prst="rect">
              <a:avLst/>
            </a:prstGeom>
            <a:noFill/>
          </p:spPr>
          <p:txBody>
            <a:bodyPr wrap="square" rtlCol="0">
              <a:spAutoFit/>
            </a:bodyPr>
            <a:lstStyle/>
            <a:p>
              <a:endParaRPr lang="en-US" dirty="0" smtClean="0">
                <a:solidFill>
                  <a:srgbClr val="002448"/>
                </a:solidFill>
              </a:endParaRPr>
            </a:p>
            <a:p>
              <a:endParaRPr lang="en-US" dirty="0">
                <a:solidFill>
                  <a:srgbClr val="002448"/>
                </a:solidFill>
              </a:endParaRPr>
            </a:p>
            <a:p>
              <a:endParaRPr lang="en-US" dirty="0" smtClean="0">
                <a:solidFill>
                  <a:srgbClr val="002448"/>
                </a:solidFill>
              </a:endParaRPr>
            </a:p>
            <a:p>
              <a:endParaRPr lang="en-US" dirty="0">
                <a:solidFill>
                  <a:srgbClr val="002448"/>
                </a:solidFill>
              </a:endParaRPr>
            </a:p>
            <a:p>
              <a:endParaRPr lang="en-US" dirty="0" smtClean="0">
                <a:solidFill>
                  <a:srgbClr val="002448"/>
                </a:solidFill>
              </a:endParaRPr>
            </a:p>
            <a:p>
              <a:endParaRPr lang="en-US" dirty="0">
                <a:solidFill>
                  <a:srgbClr val="002448"/>
                </a:solidFill>
              </a:endParaRPr>
            </a:p>
            <a:p>
              <a:r>
                <a:rPr lang="en-US" dirty="0" smtClean="0">
                  <a:solidFill>
                    <a:srgbClr val="002448"/>
                  </a:solidFill>
                </a:rPr>
                <a:t>Cap</a:t>
              </a:r>
              <a:endParaRPr lang="en-US" dirty="0">
                <a:solidFill>
                  <a:srgbClr val="002448"/>
                </a:solidFill>
              </a:endParaRPr>
            </a:p>
            <a:p>
              <a:endParaRPr lang="en-US" dirty="0" smtClean="0">
                <a:solidFill>
                  <a:srgbClr val="002448"/>
                </a:solidFill>
              </a:endParaRPr>
            </a:p>
            <a:p>
              <a:r>
                <a:rPr lang="en-US" dirty="0" smtClean="0">
                  <a:solidFill>
                    <a:srgbClr val="002448"/>
                  </a:solidFill>
                </a:rPr>
                <a:t>Stock status</a:t>
              </a:r>
              <a:endParaRPr lang="en-US" dirty="0">
                <a:solidFill>
                  <a:srgbClr val="002448"/>
                </a:solidFill>
              </a:endParaRPr>
            </a:p>
            <a:p>
              <a:endParaRPr lang="en-US" dirty="0">
                <a:solidFill>
                  <a:srgbClr val="002448"/>
                </a:solidFill>
              </a:endParaRPr>
            </a:p>
            <a:p>
              <a:r>
                <a:rPr lang="en-US" dirty="0">
                  <a:solidFill>
                    <a:srgbClr val="002448"/>
                  </a:solidFill>
                </a:rPr>
                <a:t>PA Buffer</a:t>
              </a:r>
              <a:endParaRPr lang="da-DK" dirty="0">
                <a:solidFill>
                  <a:srgbClr val="002448"/>
                </a:solidFill>
              </a:endParaRPr>
            </a:p>
          </p:txBody>
        </p:sp>
        <p:sp>
          <p:nvSpPr>
            <p:cNvPr id="11" name="Right Arrow 10"/>
            <p:cNvSpPr/>
            <p:nvPr/>
          </p:nvSpPr>
          <p:spPr>
            <a:xfrm>
              <a:off x="4729914" y="5249303"/>
              <a:ext cx="1073593" cy="6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sp>
          <p:nvSpPr>
            <p:cNvPr id="12" name="Right Arrow 11"/>
            <p:cNvSpPr/>
            <p:nvPr/>
          </p:nvSpPr>
          <p:spPr>
            <a:xfrm>
              <a:off x="5101165" y="6335415"/>
              <a:ext cx="697657" cy="49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sp>
          <p:nvSpPr>
            <p:cNvPr id="14" name="Right Arrow 13"/>
            <p:cNvSpPr/>
            <p:nvPr/>
          </p:nvSpPr>
          <p:spPr>
            <a:xfrm>
              <a:off x="5219630" y="5819775"/>
              <a:ext cx="583878" cy="5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sp>
          <p:nvSpPr>
            <p:cNvPr id="15" name="TextBox 14"/>
            <p:cNvSpPr txBox="1"/>
            <p:nvPr/>
          </p:nvSpPr>
          <p:spPr>
            <a:xfrm>
              <a:off x="10587457" y="1890151"/>
              <a:ext cx="1440160" cy="646331"/>
            </a:xfrm>
            <a:prstGeom prst="rect">
              <a:avLst/>
            </a:prstGeom>
            <a:noFill/>
          </p:spPr>
          <p:txBody>
            <a:bodyPr wrap="square" rtlCol="0">
              <a:spAutoFit/>
            </a:bodyPr>
            <a:lstStyle/>
            <a:p>
              <a:r>
                <a:rPr lang="en-US" dirty="0">
                  <a:solidFill>
                    <a:srgbClr val="002448"/>
                  </a:solidFill>
                </a:rPr>
                <a:t>Data / Info available</a:t>
              </a:r>
              <a:endParaRPr lang="da-DK" dirty="0">
                <a:solidFill>
                  <a:srgbClr val="002448"/>
                </a:solidFill>
              </a:endParaRPr>
            </a:p>
          </p:txBody>
        </p:sp>
        <p:sp>
          <p:nvSpPr>
            <p:cNvPr id="16" name="Right Brace 15"/>
            <p:cNvSpPr/>
            <p:nvPr/>
          </p:nvSpPr>
          <p:spPr>
            <a:xfrm>
              <a:off x="10166415" y="1533309"/>
              <a:ext cx="339594" cy="1360017"/>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prstClr val="black"/>
                </a:solidFill>
              </a:endParaRPr>
            </a:p>
          </p:txBody>
        </p:sp>
      </p:grpSp>
      <p:grpSp>
        <p:nvGrpSpPr>
          <p:cNvPr id="21" name="Group 20"/>
          <p:cNvGrpSpPr/>
          <p:nvPr/>
        </p:nvGrpSpPr>
        <p:grpSpPr>
          <a:xfrm>
            <a:off x="6942488" y="551666"/>
            <a:ext cx="1803645" cy="388134"/>
            <a:chOff x="6942488" y="551666"/>
            <a:chExt cx="1803645" cy="388134"/>
          </a:xfrm>
        </p:grpSpPr>
        <p:sp>
          <p:nvSpPr>
            <p:cNvPr id="17" name="TextBox 16"/>
            <p:cNvSpPr txBox="1"/>
            <p:nvPr/>
          </p:nvSpPr>
          <p:spPr>
            <a:xfrm>
              <a:off x="6942488" y="551666"/>
              <a:ext cx="1318862" cy="388134"/>
            </a:xfrm>
            <a:prstGeom prst="rect">
              <a:avLst/>
            </a:prstGeom>
          </p:spPr>
          <p:txBody>
            <a:bodyPr vert="horz" wrap="none" lIns="91440" tIns="45720" rIns="91440" bIns="45720" rtlCol="0" anchor="t">
              <a:noAutofit/>
            </a:bodyPr>
            <a:lstStyle/>
            <a:p>
              <a:r>
                <a:rPr lang="en-US" dirty="0" smtClean="0">
                  <a:latin typeface="+mn-lt"/>
                </a:rPr>
                <a:t>Stock status</a:t>
              </a:r>
              <a:endParaRPr lang="en-GB" dirty="0" err="1" smtClean="0">
                <a:latin typeface="+mn-lt"/>
              </a:endParaRPr>
            </a:p>
          </p:txBody>
        </p:sp>
        <p:sp>
          <p:nvSpPr>
            <p:cNvPr id="18" name="Right Arrow 17"/>
            <p:cNvSpPr/>
            <p:nvPr/>
          </p:nvSpPr>
          <p:spPr>
            <a:xfrm>
              <a:off x="8168548" y="745733"/>
              <a:ext cx="57758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gr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88" y="6180702"/>
            <a:ext cx="1232529" cy="514141"/>
          </a:xfrm>
          <a:prstGeom prst="rect">
            <a:avLst/>
          </a:prstGeom>
        </p:spPr>
      </p:pic>
    </p:spTree>
    <p:extLst>
      <p:ext uri="{BB962C8B-B14F-4D97-AF65-F5344CB8AC3E}">
        <p14:creationId xmlns:p14="http://schemas.microsoft.com/office/powerpoint/2010/main" val="241458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2420" y="244377"/>
            <a:ext cx="9344025" cy="1063625"/>
          </a:xfrm>
        </p:spPr>
        <p:txBody>
          <a:bodyPr>
            <a:normAutofit/>
          </a:bodyPr>
          <a:lstStyle/>
          <a:p>
            <a:pPr algn="l"/>
            <a:r>
              <a:rPr lang="en-US" b="1" dirty="0" smtClean="0">
                <a:solidFill>
                  <a:schemeClr val="tx2"/>
                </a:solidFill>
              </a:rPr>
              <a:t>Method 4.14 </a:t>
            </a:r>
            <a:r>
              <a:rPr lang="en-US" b="1" dirty="0" smtClean="0">
                <a:solidFill>
                  <a:schemeClr val="tx2"/>
                </a:solidFill>
              </a:rPr>
              <a:t>“</a:t>
            </a:r>
            <a:r>
              <a:rPr lang="en-US" b="1" dirty="0" smtClean="0">
                <a:solidFill>
                  <a:schemeClr val="tx2"/>
                </a:solidFill>
              </a:rPr>
              <a:t>data borrowing”</a:t>
            </a:r>
            <a:endParaRPr lang="en-GB" b="1" dirty="0">
              <a:solidFill>
                <a:schemeClr val="tx2"/>
              </a:solidFill>
            </a:endParaRPr>
          </a:p>
        </p:txBody>
      </p:sp>
      <p:sp>
        <p:nvSpPr>
          <p:cNvPr id="3" name="TextBox 2"/>
          <p:cNvSpPr txBox="1"/>
          <p:nvPr/>
        </p:nvSpPr>
        <p:spPr>
          <a:xfrm>
            <a:off x="1611086" y="3608614"/>
            <a:ext cx="914400" cy="914400"/>
          </a:xfrm>
          <a:prstGeom prst="rect">
            <a:avLst/>
          </a:prstGeom>
        </p:spPr>
        <p:txBody>
          <a:bodyPr vert="horz" wrap="none" lIns="91440" tIns="45720" rIns="91440" bIns="45720" rtlCol="0" anchor="t">
            <a:noAutofit/>
          </a:bodyPr>
          <a:lstStyle/>
          <a:p>
            <a:endParaRPr lang="en-GB" sz="7000" dirty="0" err="1" smtClean="0">
              <a:solidFill>
                <a:schemeClr val="bg1"/>
              </a:solidFill>
              <a:latin typeface="+mn-l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2164" y="322047"/>
            <a:ext cx="1667570" cy="695615"/>
          </a:xfrm>
          <a:prstGeom prst="rect">
            <a:avLst/>
          </a:prstGeom>
        </p:spPr>
      </p:pic>
      <p:sp>
        <p:nvSpPr>
          <p:cNvPr id="10" name="TextBox 9"/>
          <p:cNvSpPr txBox="1"/>
          <p:nvPr/>
        </p:nvSpPr>
        <p:spPr>
          <a:xfrm>
            <a:off x="312420" y="1196433"/>
            <a:ext cx="11582399" cy="4708981"/>
          </a:xfrm>
          <a:prstGeom prst="rect">
            <a:avLst/>
          </a:prstGeom>
          <a:noFill/>
        </p:spPr>
        <p:txBody>
          <a:bodyPr wrap="square" rtlCol="0">
            <a:spAutoFit/>
          </a:bodyPr>
          <a:lstStyle/>
          <a:p>
            <a:r>
              <a:rPr lang="en-GB" sz="2800" dirty="0" smtClean="0">
                <a:solidFill>
                  <a:srgbClr val="FF0000"/>
                </a:solidFill>
              </a:rPr>
              <a:t>F &lt; F</a:t>
            </a:r>
            <a:r>
              <a:rPr lang="en-GB" sz="2800" baseline="-25000" dirty="0" smtClean="0">
                <a:solidFill>
                  <a:srgbClr val="FF0000"/>
                </a:solidFill>
              </a:rPr>
              <a:t>MSY</a:t>
            </a:r>
            <a:r>
              <a:rPr lang="en-GB" sz="2800" dirty="0" smtClean="0">
                <a:solidFill>
                  <a:srgbClr val="FF0000"/>
                </a:solidFill>
              </a:rPr>
              <a:t> </a:t>
            </a:r>
            <a:r>
              <a:rPr lang="en-GB" sz="2800" dirty="0"/>
              <a:t>estimates from </a:t>
            </a:r>
            <a:r>
              <a:rPr lang="en-GB" sz="2800" dirty="0" smtClean="0"/>
              <a:t>similar neighbouring areas </a:t>
            </a:r>
            <a:r>
              <a:rPr lang="en-GB" sz="2800" dirty="0"/>
              <a:t>and </a:t>
            </a:r>
            <a:r>
              <a:rPr lang="en-GB" sz="2800" dirty="0" smtClean="0"/>
              <a:t>no </a:t>
            </a:r>
            <a:r>
              <a:rPr lang="en-GB" sz="2800" dirty="0"/>
              <a:t>indication of declining catch </a:t>
            </a:r>
            <a:r>
              <a:rPr lang="en-GB" sz="2800" dirty="0" smtClean="0"/>
              <a:t>rates, then </a:t>
            </a:r>
            <a:r>
              <a:rPr lang="en-GB" sz="2800" dirty="0"/>
              <a:t>the stock is likely to be </a:t>
            </a:r>
            <a:r>
              <a:rPr lang="en-GB" sz="2800" dirty="0" smtClean="0"/>
              <a:t>above </a:t>
            </a:r>
            <a:r>
              <a:rPr lang="en-GB" sz="2800" dirty="0"/>
              <a:t>MSY </a:t>
            </a:r>
            <a:r>
              <a:rPr lang="en-GB" sz="2800" dirty="0" err="1"/>
              <a:t>B</a:t>
            </a:r>
            <a:r>
              <a:rPr lang="en-GB" sz="2800" baseline="-25000" dirty="0" err="1"/>
              <a:t>trigger</a:t>
            </a:r>
            <a:r>
              <a:rPr lang="en-GB" sz="2800" dirty="0"/>
              <a:t>. </a:t>
            </a:r>
            <a:endParaRPr lang="en-GB" sz="2800" dirty="0" smtClean="0"/>
          </a:p>
          <a:p>
            <a:pPr marL="460375"/>
            <a:r>
              <a:rPr lang="en-GB" sz="2800" dirty="0" smtClean="0"/>
              <a:t>The </a:t>
            </a:r>
            <a:r>
              <a:rPr lang="en-GB" sz="2800" dirty="0"/>
              <a:t>advised landings should be no greater than the </a:t>
            </a:r>
            <a:r>
              <a:rPr lang="en-GB" sz="2800" dirty="0" smtClean="0"/>
              <a:t>medium-term </a:t>
            </a:r>
            <a:r>
              <a:rPr lang="en-GB" sz="2800" dirty="0"/>
              <a:t>(~</a:t>
            </a:r>
            <a:r>
              <a:rPr lang="en-GB" sz="2800" u="sng" dirty="0"/>
              <a:t>ten year</a:t>
            </a:r>
            <a:r>
              <a:rPr lang="en-GB" sz="2800" dirty="0"/>
              <a:t>) average </a:t>
            </a:r>
            <a:r>
              <a:rPr lang="en-GB" sz="2800" dirty="0" smtClean="0"/>
              <a:t>landings.</a:t>
            </a:r>
            <a:endParaRPr lang="en-GB" sz="2800" dirty="0" smtClean="0"/>
          </a:p>
          <a:p>
            <a:endParaRPr lang="en-GB" sz="1000" dirty="0"/>
          </a:p>
          <a:p>
            <a:r>
              <a:rPr lang="en-GB" sz="2800" dirty="0" smtClean="0">
                <a:solidFill>
                  <a:srgbClr val="FF0000"/>
                </a:solidFill>
              </a:rPr>
              <a:t>F &gt; F</a:t>
            </a:r>
            <a:r>
              <a:rPr lang="en-GB" sz="2800" baseline="-25000" dirty="0" smtClean="0">
                <a:solidFill>
                  <a:srgbClr val="FF0000"/>
                </a:solidFill>
              </a:rPr>
              <a:t>MSY</a:t>
            </a:r>
            <a:r>
              <a:rPr lang="en-GB" sz="2800" dirty="0" smtClean="0">
                <a:solidFill>
                  <a:srgbClr val="FF0000"/>
                </a:solidFill>
              </a:rPr>
              <a:t> </a:t>
            </a:r>
            <a:r>
              <a:rPr lang="en-GB" sz="2800" dirty="0"/>
              <a:t>estimates from </a:t>
            </a:r>
            <a:r>
              <a:rPr lang="en-GB" sz="2800" dirty="0" smtClean="0"/>
              <a:t>similar neighbouring </a:t>
            </a:r>
            <a:r>
              <a:rPr lang="en-GB" sz="2800" dirty="0" smtClean="0"/>
              <a:t>areas</a:t>
            </a:r>
          </a:p>
          <a:p>
            <a:pPr marL="460375"/>
            <a:r>
              <a:rPr lang="en-GB" sz="2800" dirty="0" smtClean="0"/>
              <a:t>Apply a</a:t>
            </a:r>
            <a:r>
              <a:rPr lang="en-GB" sz="2800" dirty="0" smtClean="0"/>
              <a:t> </a:t>
            </a:r>
            <a:r>
              <a:rPr lang="en-GB" sz="2800" dirty="0"/>
              <a:t>20% </a:t>
            </a:r>
            <a:r>
              <a:rPr lang="en-GB" sz="2800" dirty="0"/>
              <a:t>Precautionary Buffer to </a:t>
            </a:r>
            <a:r>
              <a:rPr lang="en-GB" sz="2800" dirty="0"/>
              <a:t>the medium term (~</a:t>
            </a:r>
            <a:r>
              <a:rPr lang="en-GB" sz="2800" u="sng" dirty="0"/>
              <a:t>ten year</a:t>
            </a:r>
            <a:r>
              <a:rPr lang="en-GB" sz="2800" dirty="0"/>
              <a:t>) average </a:t>
            </a:r>
            <a:r>
              <a:rPr lang="en-GB" sz="2800" dirty="0" smtClean="0"/>
              <a:t>landings.</a:t>
            </a:r>
            <a:endParaRPr lang="en-GB" sz="2800" dirty="0" smtClean="0"/>
          </a:p>
          <a:p>
            <a:pPr marL="460375"/>
            <a:endParaRPr lang="en-GB" sz="1000" dirty="0"/>
          </a:p>
          <a:p>
            <a:r>
              <a:rPr lang="en-GB" sz="2800" dirty="0" smtClean="0">
                <a:solidFill>
                  <a:srgbClr val="FF0000"/>
                </a:solidFill>
              </a:rPr>
              <a:t>Change</a:t>
            </a:r>
            <a:r>
              <a:rPr lang="en-GB" sz="2800" dirty="0" smtClean="0"/>
              <a:t> in fishing </a:t>
            </a:r>
            <a:r>
              <a:rPr lang="en-GB" sz="2800" dirty="0" smtClean="0"/>
              <a:t>or </a:t>
            </a:r>
            <a:r>
              <a:rPr lang="en-GB" sz="2800" dirty="0"/>
              <a:t>life-history </a:t>
            </a:r>
            <a:r>
              <a:rPr lang="en-GB" sz="2800" dirty="0" smtClean="0"/>
              <a:t>characteristics </a:t>
            </a:r>
            <a:r>
              <a:rPr lang="en-GB" sz="2800" dirty="0" smtClean="0"/>
              <a:t>in </a:t>
            </a:r>
            <a:r>
              <a:rPr lang="en-GB" sz="2800" dirty="0"/>
              <a:t>the </a:t>
            </a:r>
            <a:r>
              <a:rPr lang="en-GB" sz="2800" dirty="0" smtClean="0"/>
              <a:t>medium- </a:t>
            </a:r>
            <a:r>
              <a:rPr lang="en-GB" sz="2800" dirty="0"/>
              <a:t>term </a:t>
            </a:r>
            <a:r>
              <a:rPr lang="en-GB" sz="2800" dirty="0" smtClean="0"/>
              <a:t>history?</a:t>
            </a:r>
          </a:p>
          <a:p>
            <a:pPr marL="460375"/>
            <a:r>
              <a:rPr lang="en-GB" sz="2800" dirty="0" smtClean="0"/>
              <a:t>Apply </a:t>
            </a:r>
            <a:r>
              <a:rPr lang="en-GB" sz="2800" dirty="0"/>
              <a:t>20% Precautionary Buffer </a:t>
            </a:r>
            <a:r>
              <a:rPr lang="en-GB" sz="2800" dirty="0" smtClean="0"/>
              <a:t>to </a:t>
            </a:r>
            <a:r>
              <a:rPr lang="en-GB" sz="2800" dirty="0"/>
              <a:t>the short-term (~</a:t>
            </a:r>
            <a:r>
              <a:rPr lang="en-GB" sz="2800" u="sng" dirty="0"/>
              <a:t>three year</a:t>
            </a:r>
            <a:r>
              <a:rPr lang="en-GB" sz="2800" dirty="0"/>
              <a:t>) average landings should be advised. </a:t>
            </a:r>
          </a:p>
        </p:txBody>
      </p:sp>
      <p:grpSp>
        <p:nvGrpSpPr>
          <p:cNvPr id="13" name="Group 12"/>
          <p:cNvGrpSpPr/>
          <p:nvPr/>
        </p:nvGrpSpPr>
        <p:grpSpPr>
          <a:xfrm>
            <a:off x="6042660" y="6179820"/>
            <a:ext cx="5910168" cy="678180"/>
            <a:chOff x="2481336" y="5561278"/>
            <a:chExt cx="9645036" cy="1296722"/>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1336" y="5561278"/>
              <a:ext cx="3215012" cy="129672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1360" y="5561278"/>
              <a:ext cx="3215012" cy="1296722"/>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6348" y="5561278"/>
              <a:ext cx="3215012" cy="1296722"/>
            </a:xfrm>
            <a:prstGeom prst="rect">
              <a:avLst/>
            </a:prstGeom>
          </p:spPr>
        </p:pic>
      </p:grpSp>
      <p:grpSp>
        <p:nvGrpSpPr>
          <p:cNvPr id="18" name="Group 17"/>
          <p:cNvGrpSpPr/>
          <p:nvPr/>
        </p:nvGrpSpPr>
        <p:grpSpPr>
          <a:xfrm>
            <a:off x="0" y="6179820"/>
            <a:ext cx="5910168" cy="678180"/>
            <a:chOff x="2481336" y="5561278"/>
            <a:chExt cx="9645036" cy="1296722"/>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1336" y="5561278"/>
              <a:ext cx="3215012" cy="1296722"/>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1360" y="5561278"/>
              <a:ext cx="3215012" cy="1296722"/>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6348" y="5561278"/>
              <a:ext cx="3215012" cy="1296722"/>
            </a:xfrm>
            <a:prstGeom prst="rect">
              <a:avLst/>
            </a:prstGeom>
          </p:spPr>
        </p:pic>
      </p:grpSp>
    </p:spTree>
    <p:extLst>
      <p:ext uri="{BB962C8B-B14F-4D97-AF65-F5344CB8AC3E}">
        <p14:creationId xmlns:p14="http://schemas.microsoft.com/office/powerpoint/2010/main" val="2335844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03844" y="136584"/>
            <a:ext cx="6322376" cy="6721416"/>
          </a:xfrm>
          <a:prstGeom prst="rect">
            <a:avLst/>
          </a:prstGeom>
        </p:spPr>
      </p:pic>
      <p:sp>
        <p:nvSpPr>
          <p:cNvPr id="2" name="TextBox 1"/>
          <p:cNvSpPr txBox="1"/>
          <p:nvPr/>
        </p:nvSpPr>
        <p:spPr>
          <a:xfrm>
            <a:off x="177078" y="4912440"/>
            <a:ext cx="3173505" cy="1323439"/>
          </a:xfrm>
          <a:prstGeom prst="rect">
            <a:avLst/>
          </a:prstGeom>
          <a:solidFill>
            <a:schemeClr val="bg1">
              <a:lumMod val="95000"/>
            </a:schemeClr>
          </a:solidFill>
        </p:spPr>
        <p:txBody>
          <a:bodyPr wrap="square" rtlCol="0">
            <a:spAutoFit/>
          </a:bodyPr>
          <a:lstStyle/>
          <a:p>
            <a:r>
              <a:rPr lang="en-US" sz="2000" dirty="0" smtClean="0">
                <a:solidFill>
                  <a:srgbClr val="002448"/>
                </a:solidFill>
              </a:rPr>
              <a:t>The </a:t>
            </a:r>
            <a:r>
              <a:rPr lang="en-US" sz="2000" dirty="0">
                <a:solidFill>
                  <a:srgbClr val="002448"/>
                </a:solidFill>
              </a:rPr>
              <a:t>precautionary buffer only applies to situations where F is too high or unknown. </a:t>
            </a:r>
            <a:endParaRPr lang="da-DK" sz="2000" dirty="0">
              <a:solidFill>
                <a:srgbClr val="002448"/>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6135" y="176684"/>
            <a:ext cx="970085" cy="404664"/>
          </a:xfrm>
          <a:prstGeom prst="rect">
            <a:avLst/>
          </a:prstGeom>
        </p:spPr>
      </p:pic>
      <p:pic>
        <p:nvPicPr>
          <p:cNvPr id="15" name="Picture 14"/>
          <p:cNvPicPr>
            <a:picLocks noChangeAspect="1"/>
          </p:cNvPicPr>
          <p:nvPr/>
        </p:nvPicPr>
        <p:blipFill>
          <a:blip r:embed="rId5"/>
          <a:stretch>
            <a:fillRect/>
          </a:stretch>
        </p:blipFill>
        <p:spPr>
          <a:xfrm>
            <a:off x="295297" y="1386044"/>
            <a:ext cx="3214428" cy="3300660"/>
          </a:xfrm>
          <a:prstGeom prst="rect">
            <a:avLst/>
          </a:prstGeom>
        </p:spPr>
      </p:pic>
      <p:sp>
        <p:nvSpPr>
          <p:cNvPr id="17" name="Title 1"/>
          <p:cNvSpPr>
            <a:spLocks noGrp="1"/>
          </p:cNvSpPr>
          <p:nvPr>
            <p:ph type="title"/>
          </p:nvPr>
        </p:nvSpPr>
        <p:spPr>
          <a:xfrm>
            <a:off x="0" y="0"/>
            <a:ext cx="9343323" cy="1063625"/>
          </a:xfrm>
        </p:spPr>
        <p:txBody>
          <a:bodyPr>
            <a:normAutofit/>
          </a:bodyPr>
          <a:lstStyle/>
          <a:p>
            <a:pPr algn="l"/>
            <a:r>
              <a:rPr lang="en-US" b="0" dirty="0" smtClean="0"/>
              <a:t>Category 3 methods</a:t>
            </a:r>
            <a:endParaRPr lang="da-DK" dirty="0"/>
          </a:p>
        </p:txBody>
      </p:sp>
      <p:grpSp>
        <p:nvGrpSpPr>
          <p:cNvPr id="35" name="Group 34"/>
          <p:cNvGrpSpPr/>
          <p:nvPr/>
        </p:nvGrpSpPr>
        <p:grpSpPr>
          <a:xfrm>
            <a:off x="3668867" y="581348"/>
            <a:ext cx="8577297" cy="5654531"/>
            <a:chOff x="3668867" y="581348"/>
            <a:chExt cx="8577297" cy="5654531"/>
          </a:xfrm>
        </p:grpSpPr>
        <p:sp>
          <p:nvSpPr>
            <p:cNvPr id="14" name="TextBox 13"/>
            <p:cNvSpPr txBox="1"/>
            <p:nvPr/>
          </p:nvSpPr>
          <p:spPr>
            <a:xfrm>
              <a:off x="10806004" y="938190"/>
              <a:ext cx="1440160" cy="646331"/>
            </a:xfrm>
            <a:prstGeom prst="rect">
              <a:avLst/>
            </a:prstGeom>
            <a:noFill/>
          </p:spPr>
          <p:txBody>
            <a:bodyPr wrap="square" rtlCol="0">
              <a:spAutoFit/>
            </a:bodyPr>
            <a:lstStyle/>
            <a:p>
              <a:r>
                <a:rPr lang="en-US" dirty="0">
                  <a:solidFill>
                    <a:srgbClr val="002448"/>
                  </a:solidFill>
                </a:rPr>
                <a:t>Data / Info available</a:t>
              </a:r>
              <a:endParaRPr lang="da-DK" dirty="0">
                <a:solidFill>
                  <a:srgbClr val="002448"/>
                </a:solidFill>
              </a:endParaRPr>
            </a:p>
          </p:txBody>
        </p:sp>
        <p:sp>
          <p:nvSpPr>
            <p:cNvPr id="9" name="Right Brace 8"/>
            <p:cNvSpPr/>
            <p:nvPr/>
          </p:nvSpPr>
          <p:spPr>
            <a:xfrm>
              <a:off x="10384962" y="581348"/>
              <a:ext cx="339594" cy="13600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prstClr val="black"/>
                </a:solidFill>
              </a:endParaRPr>
            </a:p>
          </p:txBody>
        </p:sp>
        <p:grpSp>
          <p:nvGrpSpPr>
            <p:cNvPr id="25" name="Group 24"/>
            <p:cNvGrpSpPr/>
            <p:nvPr/>
          </p:nvGrpSpPr>
          <p:grpSpPr>
            <a:xfrm>
              <a:off x="3668867" y="2542560"/>
              <a:ext cx="1815033" cy="3693319"/>
              <a:chOff x="3668867" y="2542560"/>
              <a:chExt cx="1815033" cy="3693319"/>
            </a:xfrm>
          </p:grpSpPr>
          <p:grpSp>
            <p:nvGrpSpPr>
              <p:cNvPr id="10" name="Group 9"/>
              <p:cNvGrpSpPr/>
              <p:nvPr/>
            </p:nvGrpSpPr>
            <p:grpSpPr>
              <a:xfrm>
                <a:off x="3668867" y="2542560"/>
                <a:ext cx="1815033" cy="3693319"/>
                <a:chOff x="3624478" y="3708016"/>
                <a:chExt cx="1815033" cy="3693319"/>
              </a:xfrm>
            </p:grpSpPr>
            <p:sp>
              <p:nvSpPr>
                <p:cNvPr id="3" name="TextBox 2"/>
                <p:cNvSpPr txBox="1"/>
                <p:nvPr/>
              </p:nvSpPr>
              <p:spPr>
                <a:xfrm>
                  <a:off x="3624478" y="3708016"/>
                  <a:ext cx="1440160" cy="3693319"/>
                </a:xfrm>
                <a:prstGeom prst="rect">
                  <a:avLst/>
                </a:prstGeom>
                <a:noFill/>
              </p:spPr>
              <p:txBody>
                <a:bodyPr wrap="square" rtlCol="0">
                  <a:spAutoFit/>
                </a:bodyPr>
                <a:lstStyle/>
                <a:p>
                  <a:r>
                    <a:rPr lang="en-US" dirty="0">
                      <a:solidFill>
                        <a:srgbClr val="002448"/>
                      </a:solidFill>
                    </a:rPr>
                    <a:t>Stock status</a:t>
                  </a:r>
                </a:p>
                <a:p>
                  <a:endParaRPr lang="en-US" dirty="0" smtClean="0">
                    <a:solidFill>
                      <a:srgbClr val="002448"/>
                    </a:solidFill>
                  </a:endParaRPr>
                </a:p>
                <a:p>
                  <a:endParaRPr lang="en-US" dirty="0">
                    <a:solidFill>
                      <a:srgbClr val="002448"/>
                    </a:solidFill>
                  </a:endParaRPr>
                </a:p>
                <a:p>
                  <a:endParaRPr lang="en-US" dirty="0" smtClean="0">
                    <a:solidFill>
                      <a:srgbClr val="002448"/>
                    </a:solidFill>
                  </a:endParaRPr>
                </a:p>
                <a:p>
                  <a:endParaRPr lang="en-US" dirty="0">
                    <a:solidFill>
                      <a:srgbClr val="002448"/>
                    </a:solidFill>
                  </a:endParaRPr>
                </a:p>
                <a:p>
                  <a:endParaRPr lang="en-US" dirty="0" smtClean="0">
                    <a:solidFill>
                      <a:srgbClr val="002448"/>
                    </a:solidFill>
                  </a:endParaRPr>
                </a:p>
                <a:p>
                  <a:endParaRPr lang="en-US" dirty="0">
                    <a:solidFill>
                      <a:srgbClr val="002448"/>
                    </a:solidFill>
                  </a:endParaRPr>
                </a:p>
                <a:p>
                  <a:r>
                    <a:rPr lang="en-US" dirty="0" smtClean="0">
                      <a:solidFill>
                        <a:srgbClr val="002448"/>
                      </a:solidFill>
                    </a:rPr>
                    <a:t>Cap</a:t>
                  </a:r>
                </a:p>
                <a:p>
                  <a:endParaRPr lang="en-US" dirty="0">
                    <a:solidFill>
                      <a:srgbClr val="002448"/>
                    </a:solidFill>
                  </a:endParaRPr>
                </a:p>
                <a:p>
                  <a:endParaRPr lang="en-US" dirty="0" smtClean="0">
                    <a:solidFill>
                      <a:srgbClr val="002448"/>
                    </a:solidFill>
                  </a:endParaRPr>
                </a:p>
                <a:p>
                  <a:r>
                    <a:rPr lang="en-US" dirty="0" smtClean="0">
                      <a:solidFill>
                        <a:srgbClr val="002448"/>
                      </a:solidFill>
                    </a:rPr>
                    <a:t>Stock status</a:t>
                  </a:r>
                  <a:endParaRPr lang="en-US" dirty="0">
                    <a:solidFill>
                      <a:srgbClr val="002448"/>
                    </a:solidFill>
                  </a:endParaRPr>
                </a:p>
                <a:p>
                  <a:endParaRPr lang="en-US" dirty="0">
                    <a:solidFill>
                      <a:srgbClr val="002448"/>
                    </a:solidFill>
                  </a:endParaRPr>
                </a:p>
                <a:p>
                  <a:r>
                    <a:rPr lang="en-US" dirty="0">
                      <a:solidFill>
                        <a:srgbClr val="002448"/>
                      </a:solidFill>
                    </a:rPr>
                    <a:t>PA Buffer</a:t>
                  </a:r>
                  <a:endParaRPr lang="da-DK" dirty="0">
                    <a:solidFill>
                      <a:srgbClr val="002448"/>
                    </a:solidFill>
                  </a:endParaRPr>
                </a:p>
              </p:txBody>
            </p:sp>
            <p:sp>
              <p:nvSpPr>
                <p:cNvPr id="5" name="Right Arrow 4"/>
                <p:cNvSpPr/>
                <p:nvPr/>
              </p:nvSpPr>
              <p:spPr>
                <a:xfrm>
                  <a:off x="4359466" y="5792140"/>
                  <a:ext cx="1073593" cy="6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sp>
              <p:nvSpPr>
                <p:cNvPr id="8" name="Right Arrow 7"/>
                <p:cNvSpPr/>
                <p:nvPr/>
              </p:nvSpPr>
              <p:spPr>
                <a:xfrm>
                  <a:off x="4789998" y="7198784"/>
                  <a:ext cx="64951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sp>
              <p:nvSpPr>
                <p:cNvPr id="13" name="Right Arrow 12"/>
                <p:cNvSpPr/>
                <p:nvPr/>
              </p:nvSpPr>
              <p:spPr>
                <a:xfrm>
                  <a:off x="4959108" y="3938868"/>
                  <a:ext cx="39014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grpSp>
          <p:sp>
            <p:nvSpPr>
              <p:cNvPr id="24" name="Right Arrow 23"/>
              <p:cNvSpPr/>
              <p:nvPr/>
            </p:nvSpPr>
            <p:spPr>
              <a:xfrm>
                <a:off x="5092436" y="5438432"/>
                <a:ext cx="39014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003366"/>
                  </a:solidFill>
                </a:endParaRPr>
              </a:p>
            </p:txBody>
          </p:sp>
        </p:grpSp>
      </p:grpSp>
    </p:spTree>
    <p:extLst>
      <p:ext uri="{BB962C8B-B14F-4D97-AF65-F5344CB8AC3E}">
        <p14:creationId xmlns:p14="http://schemas.microsoft.com/office/powerpoint/2010/main" val="49044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49" y="247741"/>
            <a:ext cx="9900488" cy="1063625"/>
          </a:xfrm>
        </p:spPr>
        <p:txBody>
          <a:bodyPr>
            <a:normAutofit fontScale="90000"/>
          </a:bodyPr>
          <a:lstStyle/>
          <a:p>
            <a:r>
              <a:rPr lang="en-US" b="0" dirty="0" smtClean="0"/>
              <a:t>International Council for the Exploration of the Sea</a:t>
            </a:r>
            <a:endParaRPr lang="en-GB" b="0" dirty="0"/>
          </a:p>
        </p:txBody>
      </p:sp>
      <p:sp>
        <p:nvSpPr>
          <p:cNvPr id="10" name="TextBox 9"/>
          <p:cNvSpPr txBox="1"/>
          <p:nvPr/>
        </p:nvSpPr>
        <p:spPr>
          <a:xfrm>
            <a:off x="279940" y="779553"/>
            <a:ext cx="10249240" cy="623981"/>
          </a:xfrm>
          <a:prstGeom prst="rect">
            <a:avLst/>
          </a:prstGeom>
          <a:noFill/>
        </p:spPr>
        <p:txBody>
          <a:bodyPr wrap="square" rtlCol="0">
            <a:spAutoFit/>
          </a:bodyPr>
          <a:lstStyle/>
          <a:p>
            <a:r>
              <a:rPr lang="da-DK" sz="3200" dirty="0" smtClean="0">
                <a:solidFill>
                  <a:prstClr val="white"/>
                </a:solidFill>
              </a:rPr>
              <a:t>International Council for the Exploration of the Sea</a:t>
            </a:r>
            <a:endParaRPr lang="da-DK" sz="3200" dirty="0">
              <a:solidFill>
                <a:prstClr val="white"/>
              </a:solidFill>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9197" t="3915" r="4087" b="3508"/>
          <a:stretch/>
        </p:blipFill>
        <p:spPr>
          <a:xfrm>
            <a:off x="7661769" y="2259881"/>
            <a:ext cx="2855771" cy="2766087"/>
          </a:xfrm>
          <a:prstGeom prst="rect">
            <a:avLst/>
          </a:prstGeom>
        </p:spPr>
      </p:pic>
      <p:sp>
        <p:nvSpPr>
          <p:cNvPr id="12" name="TextBox 11"/>
          <p:cNvSpPr txBox="1"/>
          <p:nvPr/>
        </p:nvSpPr>
        <p:spPr>
          <a:xfrm>
            <a:off x="340424" y="1568359"/>
            <a:ext cx="10128272" cy="522174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prstClr val="black"/>
                </a:solidFill>
              </a:rPr>
              <a:t>G</a:t>
            </a:r>
            <a:r>
              <a:rPr lang="en-US" sz="2400" dirty="0" smtClean="0">
                <a:solidFill>
                  <a:prstClr val="black"/>
                </a:solidFill>
              </a:rPr>
              <a:t>lobal </a:t>
            </a:r>
            <a:r>
              <a:rPr lang="en-US" sz="2400" dirty="0">
                <a:solidFill>
                  <a:prstClr val="black"/>
                </a:solidFill>
              </a:rPr>
              <a:t>organization for enhanced ocean </a:t>
            </a:r>
            <a:r>
              <a:rPr lang="en-US" sz="2400" dirty="0" smtClean="0">
                <a:solidFill>
                  <a:prstClr val="black"/>
                </a:solidFill>
              </a:rPr>
              <a:t>sustainability.</a:t>
            </a:r>
            <a:endParaRPr lang="da-DK" sz="2400" dirty="0">
              <a:solidFill>
                <a:prstClr val="black"/>
              </a:solidFill>
            </a:endParaRPr>
          </a:p>
          <a:p>
            <a:pPr marL="342900" indent="-342900">
              <a:buFont typeface="Arial" panose="020B0604020202020204" pitchFamily="34" charset="0"/>
              <a:buChar char="•"/>
            </a:pPr>
            <a:endParaRPr lang="en-US" sz="2400" dirty="0" smtClean="0">
              <a:solidFill>
                <a:prstClr val="black"/>
              </a:solidFill>
            </a:endParaRPr>
          </a:p>
          <a:p>
            <a:pPr marL="342900" indent="-342900">
              <a:buFont typeface="Arial" panose="020B0604020202020204" pitchFamily="34" charset="0"/>
              <a:buChar char="•"/>
            </a:pPr>
            <a:r>
              <a:rPr lang="en-US" sz="2400" dirty="0" smtClean="0">
                <a:solidFill>
                  <a:prstClr val="black"/>
                </a:solidFill>
              </a:rPr>
              <a:t>4000 </a:t>
            </a:r>
            <a:r>
              <a:rPr lang="en-US" sz="2400" dirty="0">
                <a:solidFill>
                  <a:prstClr val="black"/>
                </a:solidFill>
              </a:rPr>
              <a:t>scientists from </a:t>
            </a:r>
            <a:r>
              <a:rPr lang="en-US" sz="2400" dirty="0" smtClean="0">
                <a:solidFill>
                  <a:prstClr val="black"/>
                </a:solidFill>
              </a:rPr>
              <a:t>300 institutes</a:t>
            </a:r>
          </a:p>
          <a:p>
            <a:endParaRPr lang="en-US" sz="2400" dirty="0" smtClean="0">
              <a:solidFill>
                <a:prstClr val="black"/>
              </a:solidFill>
            </a:endParaRPr>
          </a:p>
          <a:p>
            <a:pPr marL="342900" indent="-342900">
              <a:buFont typeface="Arial" panose="020B0604020202020204" pitchFamily="34" charset="0"/>
              <a:buChar char="•"/>
            </a:pPr>
            <a:r>
              <a:rPr lang="en-US" sz="2400" dirty="0">
                <a:solidFill>
                  <a:prstClr val="black"/>
                </a:solidFill>
              </a:rPr>
              <a:t>E</a:t>
            </a:r>
            <a:r>
              <a:rPr lang="en-US" sz="2400" dirty="0" smtClean="0">
                <a:solidFill>
                  <a:prstClr val="black"/>
                </a:solidFill>
              </a:rPr>
              <a:t>stablished in </a:t>
            </a:r>
            <a:r>
              <a:rPr lang="en-US" sz="2400" dirty="0">
                <a:solidFill>
                  <a:prstClr val="black"/>
                </a:solidFill>
              </a:rPr>
              <a:t>1902 to:</a:t>
            </a:r>
            <a:endParaRPr lang="da-DK" sz="2400" dirty="0">
              <a:solidFill>
                <a:prstClr val="black"/>
              </a:solidFill>
            </a:endParaRPr>
          </a:p>
          <a:p>
            <a:pPr marL="357188" indent="-357188"/>
            <a:r>
              <a:rPr lang="en-US" sz="2400" dirty="0" smtClean="0">
                <a:solidFill>
                  <a:prstClr val="black"/>
                </a:solidFill>
              </a:rPr>
              <a:t>-    Coordinate &amp; </a:t>
            </a:r>
            <a:r>
              <a:rPr lang="en-US" sz="2400" dirty="0">
                <a:solidFill>
                  <a:prstClr val="black"/>
                </a:solidFill>
              </a:rPr>
              <a:t>promote marine science</a:t>
            </a:r>
            <a:endParaRPr lang="da-DK" sz="2400" dirty="0">
              <a:solidFill>
                <a:prstClr val="black"/>
              </a:solidFill>
            </a:endParaRPr>
          </a:p>
          <a:p>
            <a:pPr marL="357188" indent="-357188"/>
            <a:r>
              <a:rPr lang="en-US" sz="2400" dirty="0" smtClean="0">
                <a:solidFill>
                  <a:prstClr val="black"/>
                </a:solidFill>
              </a:rPr>
              <a:t>-    Collect &amp; </a:t>
            </a:r>
            <a:r>
              <a:rPr lang="en-US" sz="2400" dirty="0">
                <a:solidFill>
                  <a:prstClr val="black"/>
                </a:solidFill>
              </a:rPr>
              <a:t>maintain marine data for shared use</a:t>
            </a:r>
            <a:endParaRPr lang="da-DK" sz="2400" dirty="0">
              <a:solidFill>
                <a:prstClr val="black"/>
              </a:solidFill>
            </a:endParaRPr>
          </a:p>
          <a:p>
            <a:pPr marL="357188" indent="-357188">
              <a:buFontTx/>
              <a:buChar char="-"/>
            </a:pPr>
            <a:r>
              <a:rPr lang="en-US" sz="2400" dirty="0" smtClean="0">
                <a:solidFill>
                  <a:prstClr val="black"/>
                </a:solidFill>
              </a:rPr>
              <a:t>Provide </a:t>
            </a:r>
            <a:r>
              <a:rPr lang="en-US" sz="2400" dirty="0">
                <a:solidFill>
                  <a:prstClr val="black"/>
                </a:solidFill>
              </a:rPr>
              <a:t>science-based advice on marine </a:t>
            </a:r>
            <a:r>
              <a:rPr lang="en-US" sz="2400" dirty="0" smtClean="0">
                <a:solidFill>
                  <a:prstClr val="black"/>
                </a:solidFill>
              </a:rPr>
              <a:t>issues</a:t>
            </a:r>
          </a:p>
          <a:p>
            <a:endParaRPr lang="en-US" sz="2400" dirty="0" smtClean="0">
              <a:solidFill>
                <a:prstClr val="black"/>
              </a:solidFill>
            </a:endParaRPr>
          </a:p>
          <a:p>
            <a:endParaRPr lang="en-US" sz="2400" dirty="0" smtClean="0">
              <a:solidFill>
                <a:prstClr val="black"/>
              </a:solidFill>
            </a:endParaRPr>
          </a:p>
          <a:p>
            <a:pPr marL="342900" indent="-342900">
              <a:buFont typeface="Arial" panose="020B0604020202020204" pitchFamily="34" charset="0"/>
              <a:buChar char="•"/>
            </a:pPr>
            <a:r>
              <a:rPr lang="en-US" sz="2400" b="1" dirty="0" smtClean="0"/>
              <a:t>Goal</a:t>
            </a:r>
            <a:r>
              <a:rPr lang="en-US" sz="2400" dirty="0" smtClean="0"/>
              <a:t>: to ensure </a:t>
            </a:r>
            <a:r>
              <a:rPr lang="en-US" sz="2400" dirty="0"/>
              <a:t>that best available </a:t>
            </a:r>
            <a:r>
              <a:rPr lang="en-US" sz="2400" dirty="0" smtClean="0"/>
              <a:t>science and information </a:t>
            </a:r>
            <a:r>
              <a:rPr lang="en-US" sz="2400" dirty="0"/>
              <a:t>is available to inform decision-making on sustainable use.</a:t>
            </a:r>
            <a:endParaRPr lang="da-DK" sz="2400" dirty="0"/>
          </a:p>
          <a:p>
            <a:endParaRPr lang="da-DK" sz="2400" dirty="0">
              <a:solidFill>
                <a:prstClr val="black"/>
              </a:solidFill>
            </a:endParaRPr>
          </a:p>
        </p:txBody>
      </p:sp>
      <p:sp>
        <p:nvSpPr>
          <p:cNvPr id="13" name="Rounded Rectangle 12"/>
          <p:cNvSpPr/>
          <p:nvPr/>
        </p:nvSpPr>
        <p:spPr>
          <a:xfrm>
            <a:off x="594992" y="5190793"/>
            <a:ext cx="9432245" cy="998865"/>
          </a:xfrm>
          <a:prstGeom prst="roundRect">
            <a:avLst/>
          </a:prstGeom>
          <a:solidFill>
            <a:schemeClr val="bg1">
              <a:alpha val="50000"/>
            </a:schemeClr>
          </a:solidFill>
          <a:ln w="50800">
            <a:solidFill>
              <a:srgbClr val="F15D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315524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918" y="101831"/>
            <a:ext cx="12058663" cy="1143000"/>
          </a:xfrm>
        </p:spPr>
        <p:txBody>
          <a:bodyPr/>
          <a:lstStyle/>
          <a:p>
            <a:r>
              <a:rPr lang="en-US" b="1" dirty="0" smtClean="0">
                <a:solidFill>
                  <a:schemeClr val="tx2"/>
                </a:solidFill>
              </a:rPr>
              <a:t>Method Survey-adjusted </a:t>
            </a:r>
            <a:r>
              <a:rPr lang="en-US" b="1" dirty="0">
                <a:solidFill>
                  <a:schemeClr val="tx2"/>
                </a:solidFill>
              </a:rPr>
              <a:t>status quo </a:t>
            </a:r>
            <a:r>
              <a:rPr lang="en-US" b="1" dirty="0" smtClean="0">
                <a:solidFill>
                  <a:schemeClr val="tx2"/>
                </a:solidFill>
              </a:rPr>
              <a:t>catch (3.2)</a:t>
            </a:r>
            <a:endParaRPr lang="da-DK" b="1" dirty="0">
              <a:solidFill>
                <a:schemeClr val="tx2"/>
              </a:solidFill>
            </a:endParaRPr>
          </a:p>
        </p:txBody>
      </p:sp>
      <p:sp>
        <p:nvSpPr>
          <p:cNvPr id="3" name="Title 1"/>
          <p:cNvSpPr txBox="1">
            <a:spLocks/>
          </p:cNvSpPr>
          <p:nvPr/>
        </p:nvSpPr>
        <p:spPr>
          <a:xfrm>
            <a:off x="647700" y="17038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265A"/>
                </a:solidFill>
                <a:latin typeface="+mn-lt"/>
                <a:ea typeface="+mj-ea"/>
                <a:cs typeface="+mj-cs"/>
              </a:defRPr>
            </a:lvl1pPr>
          </a:lstStyle>
          <a:p>
            <a:endParaRPr lang="da-DK" dirty="0"/>
          </a:p>
        </p:txBody>
      </p:sp>
      <p:sp>
        <p:nvSpPr>
          <p:cNvPr id="5" name="Rectangle 2"/>
          <p:cNvSpPr>
            <a:spLocks noChangeArrowheads="1"/>
          </p:cNvSpPr>
          <p:nvPr/>
        </p:nvSpPr>
        <p:spPr bwMode="auto">
          <a:xfrm>
            <a:off x="503311" y="1317133"/>
            <a:ext cx="1012201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AutoNum type="arabicPeriod"/>
            </a:pPr>
            <a:r>
              <a:rPr lang="en-US" sz="2400" dirty="0" smtClean="0"/>
              <a:t>Use the survey trend to adjust the catch. </a:t>
            </a:r>
          </a:p>
          <a:p>
            <a:pPr marL="342900" indent="-342900">
              <a:buAutoNum type="arabicPeriod"/>
            </a:pPr>
            <a:r>
              <a:rPr lang="en-US" sz="2400" dirty="0"/>
              <a:t>L</a:t>
            </a:r>
            <a:r>
              <a:rPr lang="en-US" sz="2400" dirty="0" smtClean="0"/>
              <a:t>imit the survey’s noise with the uncertainty cap, </a:t>
            </a:r>
            <a:r>
              <a:rPr lang="en-US" sz="2400" u="sng" dirty="0" smtClean="0"/>
              <a:t>+</a:t>
            </a:r>
            <a:r>
              <a:rPr lang="en-US" sz="2400" dirty="0" smtClean="0"/>
              <a:t>20%.</a:t>
            </a:r>
          </a:p>
          <a:p>
            <a:pPr marL="342900" indent="-342900">
              <a:buAutoNum type="arabicPeriod"/>
            </a:pPr>
            <a:r>
              <a:rPr lang="en-US" sz="2400" dirty="0" smtClean="0"/>
              <a:t>Apply the precautionary buffer to the catch advice.</a:t>
            </a:r>
            <a:endParaRPr lang="da-DK" sz="2400" dirty="0"/>
          </a:p>
        </p:txBody>
      </p:sp>
      <p:grpSp>
        <p:nvGrpSpPr>
          <p:cNvPr id="6" name="Group 5"/>
          <p:cNvGrpSpPr/>
          <p:nvPr/>
        </p:nvGrpSpPr>
        <p:grpSpPr>
          <a:xfrm>
            <a:off x="8999134" y="1659956"/>
            <a:ext cx="3052942" cy="2072808"/>
            <a:chOff x="328734" y="2234747"/>
            <a:chExt cx="2415777" cy="1295612"/>
          </a:xfrm>
        </p:grpSpPr>
        <p:graphicFrame>
          <p:nvGraphicFramePr>
            <p:cNvPr id="7" name="Object 6"/>
            <p:cNvGraphicFramePr>
              <a:graphicFrameLocks noChangeAspect="1"/>
            </p:cNvGraphicFramePr>
            <p:nvPr>
              <p:extLst>
                <p:ext uri="{D42A27DB-BD31-4B8C-83A1-F6EECF244321}">
                  <p14:modId xmlns:p14="http://schemas.microsoft.com/office/powerpoint/2010/main" val="1379086228"/>
                </p:ext>
              </p:extLst>
            </p:nvPr>
          </p:nvGraphicFramePr>
          <p:xfrm>
            <a:off x="328734" y="2234747"/>
            <a:ext cx="2415777" cy="1295612"/>
          </p:xfrm>
          <a:graphic>
            <a:graphicData uri="http://schemas.openxmlformats.org/presentationml/2006/ole">
              <mc:AlternateContent xmlns:mc="http://schemas.openxmlformats.org/markup-compatibility/2006">
                <mc:Choice xmlns:v="urn:schemas-microsoft-com:vml" Requires="v">
                  <p:oleObj spid="_x0000_s1219" name="Equation" r:id="rId3" imgW="1701800" imgH="914400" progId="Equation.3">
                    <p:embed/>
                  </p:oleObj>
                </mc:Choice>
                <mc:Fallback>
                  <p:oleObj name="Equation" r:id="rId3" imgW="17018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34" y="2234747"/>
                          <a:ext cx="2415777" cy="1295612"/>
                        </a:xfrm>
                        <a:prstGeom prst="rect">
                          <a:avLst/>
                        </a:prstGeom>
                        <a:noFill/>
                      </p:spPr>
                    </p:pic>
                  </p:oleObj>
                </mc:Fallback>
              </mc:AlternateContent>
            </a:graphicData>
          </a:graphic>
        </p:graphicFrame>
        <p:cxnSp>
          <p:nvCxnSpPr>
            <p:cNvPr id="8" name="Straight Connector 7"/>
            <p:cNvCxnSpPr/>
            <p:nvPr/>
          </p:nvCxnSpPr>
          <p:spPr>
            <a:xfrm>
              <a:off x="939105" y="3017838"/>
              <a:ext cx="360040" cy="0"/>
            </a:xfrm>
            <a:prstGeom prst="line">
              <a:avLst/>
            </a:prstGeom>
            <a:ln w="50800">
              <a:solidFill>
                <a:srgbClr val="F15D2A"/>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403648" y="3530359"/>
              <a:ext cx="1296144" cy="0"/>
            </a:xfrm>
            <a:prstGeom prst="line">
              <a:avLst/>
            </a:prstGeom>
            <a:ln w="50800">
              <a:solidFill>
                <a:srgbClr val="71B5BC"/>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714830" y="3109121"/>
            <a:ext cx="8678675" cy="2832355"/>
            <a:chOff x="251520" y="3644518"/>
            <a:chExt cx="8496944" cy="2832355"/>
          </a:xfrm>
        </p:grpSpPr>
        <p:grpSp>
          <p:nvGrpSpPr>
            <p:cNvPr id="11" name="Group 10"/>
            <p:cNvGrpSpPr/>
            <p:nvPr/>
          </p:nvGrpSpPr>
          <p:grpSpPr>
            <a:xfrm>
              <a:off x="251520" y="3644518"/>
              <a:ext cx="8496944" cy="2832355"/>
              <a:chOff x="292397" y="571676"/>
              <a:chExt cx="5883275" cy="1668463"/>
            </a:xfrm>
          </p:grpSpPr>
          <p:pic>
            <p:nvPicPr>
              <p:cNvPr id="14" name="Chart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497" y="571676"/>
                <a:ext cx="3051175"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Chart 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397" y="571676"/>
                <a:ext cx="283210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ounded Rectangle 11"/>
            <p:cNvSpPr/>
            <p:nvPr/>
          </p:nvSpPr>
          <p:spPr>
            <a:xfrm>
              <a:off x="3834439" y="5019447"/>
              <a:ext cx="477231" cy="1439712"/>
            </a:xfrm>
            <a:prstGeom prst="roundRect">
              <a:avLst/>
            </a:prstGeom>
            <a:noFill/>
            <a:ln>
              <a:solidFill>
                <a:srgbClr val="F15D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ounded Rectangle 12"/>
            <p:cNvSpPr/>
            <p:nvPr/>
          </p:nvSpPr>
          <p:spPr>
            <a:xfrm>
              <a:off x="6777124" y="4268161"/>
              <a:ext cx="1927432" cy="834828"/>
            </a:xfrm>
            <a:prstGeom prst="roundRect">
              <a:avLst/>
            </a:prstGeom>
            <a:noFill/>
            <a:ln>
              <a:solidFill>
                <a:srgbClr val="71B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5477" y="6147993"/>
            <a:ext cx="970085" cy="404664"/>
          </a:xfrm>
          <a:prstGeom prst="rect">
            <a:avLst/>
          </a:prstGeom>
        </p:spPr>
      </p:pic>
      <p:grpSp>
        <p:nvGrpSpPr>
          <p:cNvPr id="2" name="Group 1"/>
          <p:cNvGrpSpPr/>
          <p:nvPr/>
        </p:nvGrpSpPr>
        <p:grpSpPr>
          <a:xfrm>
            <a:off x="157300" y="6147993"/>
            <a:ext cx="3960747" cy="614757"/>
            <a:chOff x="6011314" y="6042946"/>
            <a:chExt cx="3960747" cy="614757"/>
          </a:xfrm>
        </p:grpSpPr>
        <p:grpSp>
          <p:nvGrpSpPr>
            <p:cNvPr id="26" name="Group 25"/>
            <p:cNvGrpSpPr/>
            <p:nvPr/>
          </p:nvGrpSpPr>
          <p:grpSpPr>
            <a:xfrm>
              <a:off x="6011314" y="6042946"/>
              <a:ext cx="1899191" cy="614757"/>
              <a:chOff x="77917" y="6147992"/>
              <a:chExt cx="1899191" cy="614757"/>
            </a:xfrm>
          </p:grpSpPr>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150" y="6147992"/>
                <a:ext cx="903958" cy="614757"/>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77917" y="6147992"/>
                <a:ext cx="891413" cy="614756"/>
              </a:xfrm>
              <a:prstGeom prst="rect">
                <a:avLst/>
              </a:prstGeom>
            </p:spPr>
          </p:pic>
        </p:grpSp>
        <p:grpSp>
          <p:nvGrpSpPr>
            <p:cNvPr id="29" name="Group 28"/>
            <p:cNvGrpSpPr/>
            <p:nvPr/>
          </p:nvGrpSpPr>
          <p:grpSpPr>
            <a:xfrm>
              <a:off x="8072870" y="6042946"/>
              <a:ext cx="1899191" cy="614757"/>
              <a:chOff x="77917" y="6147992"/>
              <a:chExt cx="1899191" cy="614757"/>
            </a:xfrm>
          </p:grpSpPr>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150" y="6147992"/>
                <a:ext cx="903958" cy="614757"/>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77917" y="6147992"/>
                <a:ext cx="891413" cy="614756"/>
              </a:xfrm>
              <a:prstGeom prst="rect">
                <a:avLst/>
              </a:prstGeom>
            </p:spPr>
          </p:pic>
        </p:grpSp>
      </p:grpSp>
      <p:grpSp>
        <p:nvGrpSpPr>
          <p:cNvPr id="32" name="Group 31"/>
          <p:cNvGrpSpPr/>
          <p:nvPr/>
        </p:nvGrpSpPr>
        <p:grpSpPr>
          <a:xfrm>
            <a:off x="4233357" y="6147992"/>
            <a:ext cx="3960747" cy="614757"/>
            <a:chOff x="6011314" y="6042946"/>
            <a:chExt cx="3960747" cy="614757"/>
          </a:xfrm>
        </p:grpSpPr>
        <p:grpSp>
          <p:nvGrpSpPr>
            <p:cNvPr id="33" name="Group 32"/>
            <p:cNvGrpSpPr/>
            <p:nvPr/>
          </p:nvGrpSpPr>
          <p:grpSpPr>
            <a:xfrm>
              <a:off x="6011314" y="6042946"/>
              <a:ext cx="1899191" cy="614757"/>
              <a:chOff x="77917" y="6147992"/>
              <a:chExt cx="1899191" cy="614757"/>
            </a:xfrm>
          </p:grpSpPr>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150" y="6147992"/>
                <a:ext cx="903958" cy="614757"/>
              </a:xfrm>
              <a:prstGeom prst="rect">
                <a:avLst/>
              </a:prstGeom>
            </p:spPr>
          </p:pic>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77917" y="6147992"/>
                <a:ext cx="891413" cy="614756"/>
              </a:xfrm>
              <a:prstGeom prst="rect">
                <a:avLst/>
              </a:prstGeom>
            </p:spPr>
          </p:pic>
        </p:grpSp>
        <p:grpSp>
          <p:nvGrpSpPr>
            <p:cNvPr id="34" name="Group 33"/>
            <p:cNvGrpSpPr/>
            <p:nvPr/>
          </p:nvGrpSpPr>
          <p:grpSpPr>
            <a:xfrm>
              <a:off x="8072870" y="6042946"/>
              <a:ext cx="1899191" cy="614757"/>
              <a:chOff x="77917" y="6147992"/>
              <a:chExt cx="1899191" cy="614757"/>
            </a:xfrm>
          </p:grpSpPr>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150" y="6147992"/>
                <a:ext cx="903958" cy="614757"/>
              </a:xfrm>
              <a:prstGeom prst="rect">
                <a:avLst/>
              </a:prstGeom>
            </p:spPr>
          </p:pic>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77917" y="6147992"/>
                <a:ext cx="891413" cy="614756"/>
              </a:xfrm>
              <a:prstGeom prst="rect">
                <a:avLst/>
              </a:prstGeom>
            </p:spPr>
          </p:pic>
        </p:grpSp>
      </p:grpSp>
      <p:grpSp>
        <p:nvGrpSpPr>
          <p:cNvPr id="40" name="Group 39"/>
          <p:cNvGrpSpPr/>
          <p:nvPr/>
        </p:nvGrpSpPr>
        <p:grpSpPr>
          <a:xfrm>
            <a:off x="8218466" y="6147991"/>
            <a:ext cx="1899191" cy="614757"/>
            <a:chOff x="77917" y="6147992"/>
            <a:chExt cx="1899191" cy="614757"/>
          </a:xfrm>
        </p:grpSpPr>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150" y="6147992"/>
              <a:ext cx="903958" cy="614757"/>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77917" y="6147992"/>
              <a:ext cx="891413" cy="614756"/>
            </a:xfrm>
            <a:prstGeom prst="rect">
              <a:avLst/>
            </a:prstGeom>
          </p:spPr>
        </p:pic>
      </p:grpSp>
    </p:spTree>
    <p:extLst>
      <p:ext uri="{BB962C8B-B14F-4D97-AF65-F5344CB8AC3E}">
        <p14:creationId xmlns:p14="http://schemas.microsoft.com/office/powerpoint/2010/main" val="39357754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0480" y="1722120"/>
            <a:ext cx="4128441" cy="954786"/>
          </a:xfrm>
          <a:prstGeom prst="rect">
            <a:avLst/>
          </a:prstGeom>
        </p:spPr>
      </p:pic>
      <p:pic>
        <p:nvPicPr>
          <p:cNvPr id="2" name="Picture 1"/>
          <p:cNvPicPr>
            <a:picLocks noChangeAspect="1"/>
          </p:cNvPicPr>
          <p:nvPr/>
        </p:nvPicPr>
        <p:blipFill>
          <a:blip r:embed="rId4"/>
          <a:stretch>
            <a:fillRect/>
          </a:stretch>
        </p:blipFill>
        <p:spPr>
          <a:xfrm>
            <a:off x="5905500" y="3198138"/>
            <a:ext cx="6286500" cy="3498660"/>
          </a:xfrm>
          <a:prstGeom prst="rect">
            <a:avLst/>
          </a:prstGeom>
        </p:spPr>
      </p:pic>
      <p:sp>
        <p:nvSpPr>
          <p:cNvPr id="4" name="Title 3"/>
          <p:cNvSpPr>
            <a:spLocks noGrp="1"/>
          </p:cNvSpPr>
          <p:nvPr>
            <p:ph type="title"/>
          </p:nvPr>
        </p:nvSpPr>
        <p:spPr>
          <a:xfrm>
            <a:off x="0" y="14085"/>
            <a:ext cx="12192000" cy="1267691"/>
          </a:xfrm>
        </p:spPr>
        <p:txBody>
          <a:bodyPr/>
          <a:lstStyle/>
          <a:p>
            <a:r>
              <a:rPr lang="en-US" b="1" dirty="0" smtClean="0">
                <a:solidFill>
                  <a:schemeClr val="tx2"/>
                </a:solidFill>
              </a:rPr>
              <a:t>Method </a:t>
            </a:r>
            <a:r>
              <a:rPr lang="en-US" b="1" dirty="0" smtClean="0">
                <a:solidFill>
                  <a:schemeClr val="tx2"/>
                </a:solidFill>
              </a:rPr>
              <a:t>F</a:t>
            </a:r>
            <a:r>
              <a:rPr lang="en-US" b="1" baseline="-25000" dirty="0" smtClean="0">
                <a:solidFill>
                  <a:schemeClr val="tx2"/>
                </a:solidFill>
              </a:rPr>
              <a:t>proxy</a:t>
            </a:r>
            <a:r>
              <a:rPr lang="en-US" b="1" dirty="0" smtClean="0">
                <a:solidFill>
                  <a:schemeClr val="tx2"/>
                </a:solidFill>
              </a:rPr>
              <a:t> </a:t>
            </a:r>
            <a:r>
              <a:rPr lang="en-US" b="1" dirty="0" smtClean="0">
                <a:solidFill>
                  <a:schemeClr val="tx2"/>
                </a:solidFill>
              </a:rPr>
              <a:t>(3.3)</a:t>
            </a:r>
            <a:endParaRPr lang="da-DK" b="1" dirty="0">
              <a:solidFill>
                <a:schemeClr val="tx2"/>
              </a:solidFill>
            </a:endParaRPr>
          </a:p>
        </p:txBody>
      </p:sp>
      <p:sp>
        <p:nvSpPr>
          <p:cNvPr id="3" name="Title 1"/>
          <p:cNvSpPr txBox="1">
            <a:spLocks/>
          </p:cNvSpPr>
          <p:nvPr/>
        </p:nvSpPr>
        <p:spPr>
          <a:xfrm>
            <a:off x="359229" y="43629"/>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265A"/>
                </a:solidFill>
                <a:latin typeface="+mn-lt"/>
                <a:ea typeface="+mj-ea"/>
                <a:cs typeface="+mj-cs"/>
              </a:defRPr>
            </a:lvl1pPr>
          </a:lstStyle>
          <a:p>
            <a:endParaRPr lang="da-DK" dirty="0"/>
          </a:p>
        </p:txBody>
      </p:sp>
      <p:sp>
        <p:nvSpPr>
          <p:cNvPr id="5" name="Rectangle 2"/>
          <p:cNvSpPr>
            <a:spLocks noChangeArrowheads="1"/>
          </p:cNvSpPr>
          <p:nvPr/>
        </p:nvSpPr>
        <p:spPr bwMode="auto">
          <a:xfrm>
            <a:off x="171103" y="1155852"/>
            <a:ext cx="11468793"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GB" sz="2800" dirty="0" smtClean="0"/>
              <a:t>Reference </a:t>
            </a:r>
            <a:r>
              <a:rPr lang="en-GB" sz="2800" dirty="0"/>
              <a:t>F</a:t>
            </a:r>
            <a:r>
              <a:rPr lang="en-GB" sz="2800" baseline="-25000" dirty="0"/>
              <a:t>proxy</a:t>
            </a:r>
            <a:r>
              <a:rPr lang="en-GB" sz="2800" dirty="0"/>
              <a:t> </a:t>
            </a:r>
            <a:r>
              <a:rPr lang="en-GB" sz="2800" dirty="0" smtClean="0"/>
              <a:t>= catch /survey </a:t>
            </a:r>
            <a:r>
              <a:rPr lang="en-GB" sz="2800" dirty="0"/>
              <a:t>biomass for the reference period</a:t>
            </a:r>
          </a:p>
          <a:p>
            <a:r>
              <a:rPr lang="en-GB" sz="2800" dirty="0" smtClean="0"/>
              <a:t>		      = equivalent </a:t>
            </a:r>
            <a:r>
              <a:rPr lang="en-GB" sz="2800" dirty="0"/>
              <a:t>to </a:t>
            </a:r>
            <a:r>
              <a:rPr lang="en-GB" sz="2800" dirty="0" smtClean="0"/>
              <a:t>harvest rate</a:t>
            </a:r>
          </a:p>
          <a:p>
            <a:endParaRPr lang="en-GB" sz="2800" dirty="0" smtClean="0"/>
          </a:p>
          <a:p>
            <a:r>
              <a:rPr lang="en-GB" sz="2800" dirty="0" smtClean="0"/>
              <a:t>Reference period = </a:t>
            </a:r>
            <a:r>
              <a:rPr lang="en-GB" sz="2800" dirty="0"/>
              <a:t>F was okay </a:t>
            </a:r>
            <a:r>
              <a:rPr lang="en-GB" sz="2800" dirty="0" smtClean="0"/>
              <a:t>by expert judgement</a:t>
            </a:r>
          </a:p>
          <a:p>
            <a:r>
              <a:rPr lang="en-GB" sz="2800" i="1" dirty="0" smtClean="0"/>
              <a:t>I</a:t>
            </a:r>
            <a:r>
              <a:rPr lang="en-GB" sz="2800" baseline="-25000" dirty="0" smtClean="0"/>
              <a:t>y-1</a:t>
            </a:r>
            <a:r>
              <a:rPr lang="en-GB" sz="2800" dirty="0" smtClean="0"/>
              <a:t> </a:t>
            </a:r>
            <a:r>
              <a:rPr lang="en-US" sz="2800" i="1" dirty="0" smtClean="0"/>
              <a:t> </a:t>
            </a:r>
            <a:r>
              <a:rPr lang="en-US" sz="2800" dirty="0" smtClean="0"/>
              <a:t>= last survey index; biomass indicator</a:t>
            </a:r>
          </a:p>
          <a:p>
            <a:endParaRPr lang="en-US" sz="2800" i="1" dirty="0" smtClean="0"/>
          </a:p>
          <a:p>
            <a:r>
              <a:rPr lang="en-US" sz="3200" dirty="0" smtClean="0"/>
              <a:t>Method</a:t>
            </a:r>
            <a:endParaRPr lang="en-GB" sz="3200" dirty="0"/>
          </a:p>
          <a:p>
            <a:r>
              <a:rPr lang="en-GB" sz="2800" dirty="0"/>
              <a:t>1 ) </a:t>
            </a:r>
            <a:r>
              <a:rPr lang="en-GB" sz="2800" dirty="0" smtClean="0"/>
              <a:t>F</a:t>
            </a:r>
            <a:r>
              <a:rPr lang="en-GB" sz="2800" baseline="-25000" dirty="0" smtClean="0"/>
              <a:t>proxy</a:t>
            </a:r>
            <a:r>
              <a:rPr lang="en-GB" sz="2800" dirty="0" smtClean="0"/>
              <a:t> * </a:t>
            </a:r>
            <a:r>
              <a:rPr lang="en-GB" sz="2800" i="1" dirty="0"/>
              <a:t>I</a:t>
            </a:r>
            <a:r>
              <a:rPr lang="en-GB" sz="2800" baseline="-25000" dirty="0"/>
              <a:t>y-1</a:t>
            </a:r>
            <a:r>
              <a:rPr lang="en-GB" sz="2800" dirty="0"/>
              <a:t> </a:t>
            </a:r>
            <a:endParaRPr lang="en-GB" sz="2800" dirty="0" smtClean="0"/>
          </a:p>
          <a:p>
            <a:r>
              <a:rPr lang="en-GB" sz="2800" dirty="0" smtClean="0"/>
              <a:t>2 </a:t>
            </a:r>
            <a:r>
              <a:rPr lang="en-GB" sz="2800" dirty="0"/>
              <a:t>) Apply the 20% Uncertainty Cap </a:t>
            </a:r>
            <a:endParaRPr lang="en-GB" sz="2800" dirty="0" smtClean="0"/>
          </a:p>
          <a:p>
            <a:r>
              <a:rPr lang="en-GB" sz="2800" dirty="0"/>
              <a:t>3</a:t>
            </a:r>
            <a:r>
              <a:rPr lang="en-GB" sz="2800" dirty="0" smtClean="0"/>
              <a:t> </a:t>
            </a:r>
            <a:r>
              <a:rPr lang="en-GB" sz="2800" dirty="0"/>
              <a:t>) </a:t>
            </a:r>
            <a:r>
              <a:rPr lang="en-GB" sz="2800" dirty="0" smtClean="0"/>
              <a:t>Apply Precautionary Buffer*</a:t>
            </a:r>
            <a:endParaRPr lang="da-DK" sz="2800" dirty="0"/>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8481" y="6292134"/>
            <a:ext cx="970085" cy="404664"/>
          </a:xfrm>
          <a:prstGeom prst="rect">
            <a:avLst/>
          </a:prstGeom>
        </p:spPr>
      </p:pic>
    </p:spTree>
    <p:extLst>
      <p:ext uri="{BB962C8B-B14F-4D97-AF65-F5344CB8AC3E}">
        <p14:creationId xmlns:p14="http://schemas.microsoft.com/office/powerpoint/2010/main" val="6401313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058"/>
            <a:ext cx="9344025" cy="1063625"/>
          </a:xfrm>
        </p:spPr>
        <p:txBody>
          <a:bodyPr/>
          <a:lstStyle/>
          <a:p>
            <a:r>
              <a:rPr lang="en-US" dirty="0" smtClean="0"/>
              <a:t>How robust is the ICES approach?</a:t>
            </a:r>
            <a:endParaRPr lang="en-GB" dirty="0"/>
          </a:p>
        </p:txBody>
      </p:sp>
      <p:sp>
        <p:nvSpPr>
          <p:cNvPr id="3" name="TextBox 2"/>
          <p:cNvSpPr txBox="1"/>
          <p:nvPr/>
        </p:nvSpPr>
        <p:spPr>
          <a:xfrm>
            <a:off x="262172" y="1726882"/>
            <a:ext cx="7216140" cy="4701540"/>
          </a:xfrm>
          <a:prstGeom prst="rect">
            <a:avLst/>
          </a:prstGeom>
        </p:spPr>
        <p:txBody>
          <a:bodyPr vert="horz" wrap="square" lIns="91440" tIns="45720" rIns="91440" bIns="45720" rtlCol="0" anchor="t" anchorCtr="0">
            <a:noAutofit/>
          </a:bodyPr>
          <a:lstStyle/>
          <a:p>
            <a:r>
              <a:rPr lang="en-US" sz="2400" dirty="0" smtClean="0"/>
              <a:t>ICES should provide more cautious advice as less data are available.</a:t>
            </a:r>
          </a:p>
          <a:p>
            <a:endParaRPr lang="en-US" sz="2400" dirty="0"/>
          </a:p>
          <a:p>
            <a:r>
              <a:rPr lang="en-US" sz="2400" dirty="0" smtClean="0"/>
              <a:t>Category 1 and category 6 stocks should be held to the same precautionary standard.</a:t>
            </a:r>
          </a:p>
          <a:p>
            <a:endParaRPr lang="en-US" sz="2400" dirty="0"/>
          </a:p>
          <a:p>
            <a:r>
              <a:rPr lang="en-US" sz="2400" dirty="0" smtClean="0"/>
              <a:t>ICES advice should provide for the sustainable exploitation of all stocks via a quantified catch advice</a:t>
            </a:r>
            <a:endParaRPr lang="en-GB" sz="2400" dirty="0" err="1" smtClean="0"/>
          </a:p>
        </p:txBody>
      </p:sp>
      <p:pic>
        <p:nvPicPr>
          <p:cNvPr id="4" name="Picture 3"/>
          <p:cNvPicPr>
            <a:picLocks noChangeAspect="1"/>
          </p:cNvPicPr>
          <p:nvPr/>
        </p:nvPicPr>
        <p:blipFill>
          <a:blip r:embed="rId2"/>
          <a:stretch>
            <a:fillRect/>
          </a:stretch>
        </p:blipFill>
        <p:spPr>
          <a:xfrm>
            <a:off x="7551420" y="1189230"/>
            <a:ext cx="4579763" cy="47026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704" y="206058"/>
            <a:ext cx="1667570" cy="695615"/>
          </a:xfrm>
          <a:prstGeom prst="rect">
            <a:avLst/>
          </a:prstGeom>
        </p:spPr>
      </p:pic>
      <p:sp>
        <p:nvSpPr>
          <p:cNvPr id="6" name="Down Arrow 5"/>
          <p:cNvSpPr/>
          <p:nvPr/>
        </p:nvSpPr>
        <p:spPr>
          <a:xfrm rot="17427639">
            <a:off x="9603841" y="3382787"/>
            <a:ext cx="474917" cy="45548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62172" y="4974187"/>
            <a:ext cx="7835900" cy="1569660"/>
          </a:xfrm>
          <a:prstGeom prst="rect">
            <a:avLst/>
          </a:prstGeom>
        </p:spPr>
        <p:txBody>
          <a:bodyPr wrap="square">
            <a:spAutoFit/>
          </a:bodyPr>
          <a:lstStyle/>
          <a:p>
            <a:pPr>
              <a:spcBef>
                <a:spcPct val="20000"/>
              </a:spcBef>
              <a:buClr>
                <a:schemeClr val="accent3"/>
              </a:buClr>
              <a:buSzPct val="95000"/>
              <a:tabLst>
                <a:tab pos="12231688" algn="l"/>
              </a:tabLst>
            </a:pPr>
            <a:r>
              <a:rPr lang="en-GB" sz="2400" i="1" dirty="0">
                <a:solidFill>
                  <a:srgbClr val="ED7D31"/>
                </a:solidFill>
              </a:rPr>
              <a:t>As information becomes increasingly limited </a:t>
            </a:r>
            <a:r>
              <a:rPr lang="en-GB" sz="2400" i="1" u="sng" dirty="0">
                <a:solidFill>
                  <a:srgbClr val="ED7D31"/>
                </a:solidFill>
              </a:rPr>
              <a:t>more conservative reference points</a:t>
            </a:r>
            <a:r>
              <a:rPr lang="en-GB" sz="2400" i="1" dirty="0">
                <a:solidFill>
                  <a:srgbClr val="ED7D31"/>
                </a:solidFill>
              </a:rPr>
              <a:t> should be used and </a:t>
            </a:r>
            <a:r>
              <a:rPr lang="en-GB" sz="2400" i="1" u="sng" dirty="0">
                <a:solidFill>
                  <a:srgbClr val="ED7D31"/>
                </a:solidFill>
              </a:rPr>
              <a:t>a further margin of precaution </a:t>
            </a:r>
            <a:r>
              <a:rPr lang="en-GB" sz="2400" i="1" dirty="0">
                <a:solidFill>
                  <a:srgbClr val="ED7D31"/>
                </a:solidFill>
              </a:rPr>
              <a:t>should be adopted when the stock status is poorly known</a:t>
            </a:r>
          </a:p>
        </p:txBody>
      </p:sp>
    </p:spTree>
    <p:extLst>
      <p:ext uri="{BB962C8B-B14F-4D97-AF65-F5344CB8AC3E}">
        <p14:creationId xmlns:p14="http://schemas.microsoft.com/office/powerpoint/2010/main" val="2122359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0171" y="0"/>
            <a:ext cx="9344025" cy="1063625"/>
          </a:xfrm>
        </p:spPr>
        <p:txBody>
          <a:bodyPr/>
          <a:lstStyle/>
          <a:p>
            <a:pPr algn="l"/>
            <a:r>
              <a:rPr lang="en-US" dirty="0" smtClean="0"/>
              <a:t>Robustness testing</a:t>
            </a:r>
            <a:endParaRPr lang="en-GB" dirty="0"/>
          </a:p>
        </p:txBody>
      </p:sp>
      <p:pic>
        <p:nvPicPr>
          <p:cNvPr id="5" name="Picture 4"/>
          <p:cNvPicPr>
            <a:picLocks noChangeAspect="1"/>
          </p:cNvPicPr>
          <p:nvPr/>
        </p:nvPicPr>
        <p:blipFill rotWithShape="1">
          <a:blip r:embed="rId3"/>
          <a:srcRect l="13969" t="13054" b="4905"/>
          <a:stretch/>
        </p:blipFill>
        <p:spPr>
          <a:xfrm>
            <a:off x="6973815" y="1063625"/>
            <a:ext cx="5067839" cy="324463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4084" y="184004"/>
            <a:ext cx="1667570" cy="695615"/>
          </a:xfrm>
          <a:prstGeom prst="rect">
            <a:avLst/>
          </a:prstGeom>
        </p:spPr>
      </p:pic>
      <p:sp>
        <p:nvSpPr>
          <p:cNvPr id="8" name="TextBox 7"/>
          <p:cNvSpPr txBox="1"/>
          <p:nvPr/>
        </p:nvSpPr>
        <p:spPr>
          <a:xfrm>
            <a:off x="440951" y="927217"/>
            <a:ext cx="7147560" cy="6124754"/>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Use a real category 1 stock</a:t>
            </a:r>
          </a:p>
          <a:p>
            <a:pPr marL="342900" indent="-342900">
              <a:buFont typeface="Arial" panose="020B0604020202020204" pitchFamily="34" charset="0"/>
              <a:buChar char="•"/>
            </a:pPr>
            <a:r>
              <a:rPr lang="en-US" sz="2800" dirty="0" smtClean="0"/>
              <a:t>Strip away data to get:</a:t>
            </a:r>
          </a:p>
          <a:p>
            <a:pPr marL="800100" lvl="1" indent="-342900">
              <a:buFont typeface="Arial" panose="020B0604020202020204" pitchFamily="34" charset="0"/>
              <a:buChar char="•"/>
            </a:pPr>
            <a:r>
              <a:rPr lang="en-US" sz="2800" dirty="0" smtClean="0"/>
              <a:t>Category 2</a:t>
            </a:r>
          </a:p>
          <a:p>
            <a:pPr marL="800100" lvl="1" indent="-342900">
              <a:buFont typeface="Arial" panose="020B0604020202020204" pitchFamily="34" charset="0"/>
              <a:buChar char="•"/>
            </a:pPr>
            <a:r>
              <a:rPr lang="en-US" sz="2800" dirty="0" smtClean="0"/>
              <a:t>Category 3</a:t>
            </a:r>
          </a:p>
          <a:p>
            <a:pPr marL="800100" lvl="1" indent="-342900">
              <a:buFont typeface="Arial" panose="020B0604020202020204" pitchFamily="34" charset="0"/>
              <a:buChar char="•"/>
            </a:pPr>
            <a:r>
              <a:rPr lang="en-US" sz="2800" dirty="0" smtClean="0"/>
              <a:t>Category 4</a:t>
            </a:r>
          </a:p>
          <a:p>
            <a:pPr marL="342900" indent="-342900">
              <a:buFont typeface="Arial" panose="020B0604020202020204" pitchFamily="34" charset="0"/>
              <a:buChar char="•"/>
            </a:pPr>
            <a:r>
              <a:rPr lang="en-US" sz="2800" dirty="0" smtClean="0"/>
              <a:t>Apply most common method in each category</a:t>
            </a:r>
          </a:p>
          <a:p>
            <a:pPr marL="342900" indent="-342900">
              <a:buFont typeface="Arial" panose="020B0604020202020204" pitchFamily="34" charset="0"/>
              <a:buChar char="•"/>
            </a:pPr>
            <a:r>
              <a:rPr lang="en-US" sz="2800" dirty="0" smtClean="0"/>
              <a:t>Compare status over time under different scenarios</a:t>
            </a:r>
          </a:p>
          <a:p>
            <a:pPr marL="800100" lvl="1" indent="-342900">
              <a:buFont typeface="Arial" panose="020B0604020202020204" pitchFamily="34" charset="0"/>
              <a:buChar char="•"/>
            </a:pPr>
            <a:r>
              <a:rPr lang="en-US" sz="2800" dirty="0" smtClean="0"/>
              <a:t>Well managed</a:t>
            </a:r>
          </a:p>
          <a:p>
            <a:pPr marL="800100" lvl="1" indent="-342900">
              <a:buFont typeface="Arial" panose="020B0604020202020204" pitchFamily="34" charset="0"/>
              <a:buChar char="•"/>
            </a:pPr>
            <a:r>
              <a:rPr lang="en-US" sz="2800" dirty="0" smtClean="0"/>
              <a:t>Well managed to over-exploited</a:t>
            </a:r>
          </a:p>
          <a:p>
            <a:pPr marL="800100" lvl="1" indent="-342900">
              <a:buFont typeface="Arial" panose="020B0604020202020204" pitchFamily="34" charset="0"/>
              <a:buChar char="•"/>
            </a:pPr>
            <a:r>
              <a:rPr lang="en-US" sz="2800" dirty="0" smtClean="0"/>
              <a:t>Over-exploited</a:t>
            </a:r>
          </a:p>
          <a:p>
            <a:pPr marL="800100" lvl="1" indent="-342900">
              <a:buFont typeface="Arial" panose="020B0604020202020204" pitchFamily="34" charset="0"/>
              <a:buChar char="•"/>
            </a:pPr>
            <a:r>
              <a:rPr lang="en-US" sz="2800" dirty="0" smtClean="0"/>
              <a:t>Over-exploited to well managed</a:t>
            </a:r>
          </a:p>
          <a:p>
            <a:pPr marL="800100" lvl="1" indent="-342900">
              <a:buFont typeface="Arial" panose="020B0604020202020204" pitchFamily="34" charset="0"/>
              <a:buChar char="•"/>
            </a:pPr>
            <a:endParaRPr lang="en-GB" sz="2800" dirty="0"/>
          </a:p>
        </p:txBody>
      </p:sp>
      <p:sp>
        <p:nvSpPr>
          <p:cNvPr id="9" name="Rectangle 8"/>
          <p:cNvSpPr/>
          <p:nvPr/>
        </p:nvSpPr>
        <p:spPr>
          <a:xfrm>
            <a:off x="6223169" y="5303195"/>
            <a:ext cx="6096000" cy="1077218"/>
          </a:xfrm>
          <a:prstGeom prst="rect">
            <a:avLst/>
          </a:prstGeom>
        </p:spPr>
        <p:txBody>
          <a:bodyPr>
            <a:spAutoFit/>
          </a:bodyPr>
          <a:lstStyle/>
          <a:p>
            <a:r>
              <a:rPr lang="en-GB" sz="3200" dirty="0" smtClean="0">
                <a:solidFill>
                  <a:srgbClr val="ED7D31"/>
                </a:solidFill>
              </a:rPr>
              <a:t>Do </a:t>
            </a:r>
            <a:r>
              <a:rPr lang="en-GB" sz="3200" dirty="0">
                <a:solidFill>
                  <a:srgbClr val="ED7D31"/>
                </a:solidFill>
              </a:rPr>
              <a:t>we get more conservative catch advice if less data are available?</a:t>
            </a:r>
          </a:p>
        </p:txBody>
      </p:sp>
    </p:spTree>
    <p:extLst>
      <p:ext uri="{BB962C8B-B14F-4D97-AF65-F5344CB8AC3E}">
        <p14:creationId xmlns:p14="http://schemas.microsoft.com/office/powerpoint/2010/main" val="11781010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 y="236220"/>
            <a:ext cx="10972800" cy="1143000"/>
          </a:xfrm>
        </p:spPr>
        <p:txBody>
          <a:bodyPr/>
          <a:lstStyle/>
          <a:p>
            <a:pPr algn="l"/>
            <a:r>
              <a:rPr lang="en-US" b="1" dirty="0" smtClean="0">
                <a:solidFill>
                  <a:schemeClr val="tx2"/>
                </a:solidFill>
              </a:rPr>
              <a:t>Well-managed scenario</a:t>
            </a:r>
            <a:endParaRPr lang="en-GB" b="1" dirty="0">
              <a:solidFill>
                <a:schemeClr val="tx2"/>
              </a:solidFill>
            </a:endParaRPr>
          </a:p>
        </p:txBody>
      </p:sp>
      <p:pic>
        <p:nvPicPr>
          <p:cNvPr id="4" name="Picture 3"/>
          <p:cNvPicPr>
            <a:picLocks noChangeAspect="1"/>
          </p:cNvPicPr>
          <p:nvPr/>
        </p:nvPicPr>
        <p:blipFill>
          <a:blip r:embed="rId3"/>
          <a:stretch>
            <a:fillRect/>
          </a:stretch>
        </p:blipFill>
        <p:spPr>
          <a:xfrm>
            <a:off x="0" y="1856739"/>
            <a:ext cx="6319316" cy="3868738"/>
          </a:xfrm>
          <a:prstGeom prst="rect">
            <a:avLst/>
          </a:prstGeom>
        </p:spPr>
      </p:pic>
      <p:pic>
        <p:nvPicPr>
          <p:cNvPr id="5" name="Picture 4"/>
          <p:cNvPicPr>
            <a:picLocks noChangeAspect="1"/>
          </p:cNvPicPr>
          <p:nvPr/>
        </p:nvPicPr>
        <p:blipFill rotWithShape="1">
          <a:blip r:embed="rId4"/>
          <a:srcRect l="2348" t="4592"/>
          <a:stretch/>
        </p:blipFill>
        <p:spPr>
          <a:xfrm>
            <a:off x="6578570" y="0"/>
            <a:ext cx="5613429" cy="3429000"/>
          </a:xfrm>
          <a:prstGeom prst="rect">
            <a:avLst/>
          </a:prstGeom>
        </p:spPr>
      </p:pic>
      <p:pic>
        <p:nvPicPr>
          <p:cNvPr id="6" name="Picture 5"/>
          <p:cNvPicPr>
            <a:picLocks noChangeAspect="1"/>
          </p:cNvPicPr>
          <p:nvPr/>
        </p:nvPicPr>
        <p:blipFill>
          <a:blip r:embed="rId5"/>
          <a:stretch>
            <a:fillRect/>
          </a:stretch>
        </p:blipFill>
        <p:spPr>
          <a:xfrm>
            <a:off x="6445526" y="3276600"/>
            <a:ext cx="5746474" cy="35814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162386"/>
            <a:ext cx="1231900" cy="513878"/>
          </a:xfrm>
          <a:prstGeom prst="rect">
            <a:avLst/>
          </a:prstGeom>
        </p:spPr>
      </p:pic>
      <p:sp>
        <p:nvSpPr>
          <p:cNvPr id="8" name="Rectangle 7"/>
          <p:cNvSpPr/>
          <p:nvPr/>
        </p:nvSpPr>
        <p:spPr>
          <a:xfrm>
            <a:off x="1358110" y="5928361"/>
            <a:ext cx="5149301" cy="830997"/>
          </a:xfrm>
          <a:prstGeom prst="rect">
            <a:avLst/>
          </a:prstGeom>
          <a:solidFill>
            <a:srgbClr val="ED7D31"/>
          </a:solidFill>
        </p:spPr>
        <p:txBody>
          <a:bodyPr wrap="square">
            <a:spAutoFit/>
          </a:bodyPr>
          <a:lstStyle/>
          <a:p>
            <a:pPr lvl="1"/>
            <a:r>
              <a:rPr lang="en-US" sz="2400" dirty="0"/>
              <a:t>More conservative catch advice when </a:t>
            </a:r>
            <a:r>
              <a:rPr lang="en-US" sz="2400" dirty="0" smtClean="0"/>
              <a:t>there </a:t>
            </a:r>
            <a:r>
              <a:rPr lang="en-US" sz="2400" dirty="0"/>
              <a:t>are less data available</a:t>
            </a:r>
            <a:endParaRPr lang="en-GB" dirty="0"/>
          </a:p>
        </p:txBody>
      </p:sp>
    </p:spTree>
    <p:extLst>
      <p:ext uri="{BB962C8B-B14F-4D97-AF65-F5344CB8AC3E}">
        <p14:creationId xmlns:p14="http://schemas.microsoft.com/office/powerpoint/2010/main" val="3934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1905"/>
            <a:ext cx="6278880" cy="1670644"/>
          </a:xfrm>
        </p:spPr>
        <p:txBody>
          <a:bodyPr>
            <a:normAutofit/>
          </a:bodyPr>
          <a:lstStyle/>
          <a:p>
            <a:pPr algn="l"/>
            <a:r>
              <a:rPr lang="en-US" b="1" dirty="0" smtClean="0">
                <a:solidFill>
                  <a:schemeClr val="tx2"/>
                </a:solidFill>
              </a:rPr>
              <a:t>Well-managed to over-exploited scenario</a:t>
            </a:r>
            <a:endParaRPr lang="en-GB" b="1" dirty="0">
              <a:solidFill>
                <a:schemeClr val="tx2"/>
              </a:solidFill>
            </a:endParaRPr>
          </a:p>
        </p:txBody>
      </p:sp>
      <p:pic>
        <p:nvPicPr>
          <p:cNvPr id="3" name="Picture 2"/>
          <p:cNvPicPr>
            <a:picLocks noChangeAspect="1"/>
          </p:cNvPicPr>
          <p:nvPr/>
        </p:nvPicPr>
        <p:blipFill rotWithShape="1">
          <a:blip r:embed="rId3"/>
          <a:srcRect t="5289"/>
          <a:stretch/>
        </p:blipFill>
        <p:spPr>
          <a:xfrm>
            <a:off x="0" y="1889302"/>
            <a:ext cx="6635750" cy="4093474"/>
          </a:xfrm>
          <a:prstGeom prst="rect">
            <a:avLst/>
          </a:prstGeom>
        </p:spPr>
      </p:pic>
      <p:pic>
        <p:nvPicPr>
          <p:cNvPr id="7" name="Picture 6"/>
          <p:cNvPicPr>
            <a:picLocks noChangeAspect="1"/>
          </p:cNvPicPr>
          <p:nvPr/>
        </p:nvPicPr>
        <p:blipFill>
          <a:blip r:embed="rId4"/>
          <a:stretch>
            <a:fillRect/>
          </a:stretch>
        </p:blipFill>
        <p:spPr>
          <a:xfrm>
            <a:off x="6737006" y="11905"/>
            <a:ext cx="5426453" cy="3264695"/>
          </a:xfrm>
          <a:prstGeom prst="rect">
            <a:avLst/>
          </a:prstGeom>
        </p:spPr>
      </p:pic>
      <p:pic>
        <p:nvPicPr>
          <p:cNvPr id="8" name="Picture 7"/>
          <p:cNvPicPr>
            <a:picLocks noChangeAspect="1"/>
          </p:cNvPicPr>
          <p:nvPr/>
        </p:nvPicPr>
        <p:blipFill>
          <a:blip r:embed="rId5"/>
          <a:stretch>
            <a:fillRect/>
          </a:stretch>
        </p:blipFill>
        <p:spPr>
          <a:xfrm>
            <a:off x="6748429" y="3441700"/>
            <a:ext cx="5403605" cy="32639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162386"/>
            <a:ext cx="1231900" cy="513878"/>
          </a:xfrm>
          <a:prstGeom prst="rect">
            <a:avLst/>
          </a:prstGeom>
        </p:spPr>
      </p:pic>
      <p:sp>
        <p:nvSpPr>
          <p:cNvPr id="10" name="Rectangle 9"/>
          <p:cNvSpPr/>
          <p:nvPr/>
        </p:nvSpPr>
        <p:spPr>
          <a:xfrm>
            <a:off x="1536524" y="6162386"/>
            <a:ext cx="4907280" cy="461665"/>
          </a:xfrm>
          <a:prstGeom prst="rect">
            <a:avLst/>
          </a:prstGeom>
          <a:solidFill>
            <a:srgbClr val="ED7D31"/>
          </a:solidFill>
        </p:spPr>
        <p:txBody>
          <a:bodyPr wrap="square">
            <a:spAutoFit/>
          </a:bodyPr>
          <a:lstStyle/>
          <a:p>
            <a:pPr lvl="1"/>
            <a:r>
              <a:rPr lang="en-US" sz="2400" dirty="0"/>
              <a:t>Performance </a:t>
            </a:r>
            <a:r>
              <a:rPr lang="en-US" sz="2400" dirty="0" smtClean="0"/>
              <a:t>deteriorates</a:t>
            </a:r>
            <a:endParaRPr lang="en-US" sz="2400" dirty="0"/>
          </a:p>
        </p:txBody>
      </p:sp>
    </p:spTree>
    <p:extLst>
      <p:ext uri="{BB962C8B-B14F-4D97-AF65-F5344CB8AC3E}">
        <p14:creationId xmlns:p14="http://schemas.microsoft.com/office/powerpoint/2010/main" val="179578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12" y="190818"/>
            <a:ext cx="10972800" cy="1143000"/>
          </a:xfrm>
        </p:spPr>
        <p:txBody>
          <a:bodyPr/>
          <a:lstStyle/>
          <a:p>
            <a:pPr algn="l"/>
            <a:r>
              <a:rPr lang="en-US" b="1" dirty="0" smtClean="0">
                <a:solidFill>
                  <a:schemeClr val="tx2"/>
                </a:solidFill>
              </a:rPr>
              <a:t>Over-exploited scenario</a:t>
            </a:r>
            <a:endParaRPr lang="en-GB" b="1" dirty="0">
              <a:solidFill>
                <a:schemeClr val="tx2"/>
              </a:solidFill>
            </a:endParaRPr>
          </a:p>
        </p:txBody>
      </p:sp>
      <p:pic>
        <p:nvPicPr>
          <p:cNvPr id="3" name="Picture 2"/>
          <p:cNvPicPr>
            <a:picLocks noChangeAspect="1"/>
          </p:cNvPicPr>
          <p:nvPr/>
        </p:nvPicPr>
        <p:blipFill>
          <a:blip r:embed="rId3"/>
          <a:stretch>
            <a:fillRect/>
          </a:stretch>
        </p:blipFill>
        <p:spPr>
          <a:xfrm>
            <a:off x="117412" y="1849653"/>
            <a:ext cx="6461157" cy="3903447"/>
          </a:xfrm>
          <a:prstGeom prst="rect">
            <a:avLst/>
          </a:prstGeom>
        </p:spPr>
      </p:pic>
      <p:pic>
        <p:nvPicPr>
          <p:cNvPr id="7" name="Picture 6"/>
          <p:cNvPicPr>
            <a:picLocks noChangeAspect="1"/>
          </p:cNvPicPr>
          <p:nvPr/>
        </p:nvPicPr>
        <p:blipFill>
          <a:blip r:embed="rId4"/>
          <a:stretch>
            <a:fillRect/>
          </a:stretch>
        </p:blipFill>
        <p:spPr>
          <a:xfrm>
            <a:off x="6722835" y="0"/>
            <a:ext cx="5500007" cy="3276600"/>
          </a:xfrm>
          <a:prstGeom prst="rect">
            <a:avLst/>
          </a:prstGeom>
        </p:spPr>
      </p:pic>
      <p:pic>
        <p:nvPicPr>
          <p:cNvPr id="8" name="Picture 7"/>
          <p:cNvPicPr>
            <a:picLocks noChangeAspect="1"/>
          </p:cNvPicPr>
          <p:nvPr/>
        </p:nvPicPr>
        <p:blipFill>
          <a:blip r:embed="rId5"/>
          <a:stretch>
            <a:fillRect/>
          </a:stretch>
        </p:blipFill>
        <p:spPr>
          <a:xfrm>
            <a:off x="6698381" y="3378200"/>
            <a:ext cx="5493619" cy="33528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162386"/>
            <a:ext cx="1231900" cy="513878"/>
          </a:xfrm>
          <a:prstGeom prst="rect">
            <a:avLst/>
          </a:prstGeom>
        </p:spPr>
      </p:pic>
      <p:sp>
        <p:nvSpPr>
          <p:cNvPr id="10" name="Rectangle 9"/>
          <p:cNvSpPr/>
          <p:nvPr/>
        </p:nvSpPr>
        <p:spPr>
          <a:xfrm>
            <a:off x="1536524" y="6162386"/>
            <a:ext cx="4907280" cy="461665"/>
          </a:xfrm>
          <a:prstGeom prst="rect">
            <a:avLst/>
          </a:prstGeom>
          <a:solidFill>
            <a:srgbClr val="ED7D31"/>
          </a:solidFill>
        </p:spPr>
        <p:txBody>
          <a:bodyPr wrap="square">
            <a:spAutoFit/>
          </a:bodyPr>
          <a:lstStyle/>
          <a:p>
            <a:pPr lvl="1"/>
            <a:r>
              <a:rPr lang="en-US" sz="2400" dirty="0"/>
              <a:t>Performance </a:t>
            </a:r>
            <a:r>
              <a:rPr lang="en-US" sz="2400" dirty="0" smtClean="0"/>
              <a:t>deteriorates</a:t>
            </a:r>
            <a:endParaRPr lang="en-US" sz="2400" dirty="0"/>
          </a:p>
        </p:txBody>
      </p:sp>
    </p:spTree>
    <p:extLst>
      <p:ext uri="{BB962C8B-B14F-4D97-AF65-F5344CB8AC3E}">
        <p14:creationId xmlns:p14="http://schemas.microsoft.com/office/powerpoint/2010/main" val="359337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275734"/>
            <a:ext cx="6432508" cy="1143000"/>
          </a:xfrm>
        </p:spPr>
        <p:txBody>
          <a:bodyPr>
            <a:normAutofit fontScale="90000"/>
          </a:bodyPr>
          <a:lstStyle/>
          <a:p>
            <a:pPr algn="l"/>
            <a:r>
              <a:rPr lang="en-US" b="1" dirty="0" smtClean="0">
                <a:solidFill>
                  <a:schemeClr val="tx2"/>
                </a:solidFill>
              </a:rPr>
              <a:t>Over-exploited to well-managed scenario</a:t>
            </a:r>
            <a:endParaRPr lang="en-GB" b="1" dirty="0">
              <a:solidFill>
                <a:schemeClr val="tx2"/>
              </a:solidFill>
            </a:endParaRPr>
          </a:p>
        </p:txBody>
      </p:sp>
      <p:pic>
        <p:nvPicPr>
          <p:cNvPr id="3" name="Picture 2"/>
          <p:cNvPicPr>
            <a:picLocks noChangeAspect="1"/>
          </p:cNvPicPr>
          <p:nvPr/>
        </p:nvPicPr>
        <p:blipFill>
          <a:blip r:embed="rId3"/>
          <a:stretch>
            <a:fillRect/>
          </a:stretch>
        </p:blipFill>
        <p:spPr>
          <a:xfrm>
            <a:off x="0" y="1925637"/>
            <a:ext cx="6627739" cy="4030663"/>
          </a:xfrm>
          <a:prstGeom prst="rect">
            <a:avLst/>
          </a:prstGeom>
        </p:spPr>
      </p:pic>
      <p:pic>
        <p:nvPicPr>
          <p:cNvPr id="7" name="Picture 6"/>
          <p:cNvPicPr>
            <a:picLocks noChangeAspect="1"/>
          </p:cNvPicPr>
          <p:nvPr/>
        </p:nvPicPr>
        <p:blipFill>
          <a:blip r:embed="rId4"/>
          <a:stretch>
            <a:fillRect/>
          </a:stretch>
        </p:blipFill>
        <p:spPr>
          <a:xfrm>
            <a:off x="6627738" y="94456"/>
            <a:ext cx="5449961" cy="3306333"/>
          </a:xfrm>
          <a:prstGeom prst="rect">
            <a:avLst/>
          </a:prstGeom>
        </p:spPr>
      </p:pic>
      <p:pic>
        <p:nvPicPr>
          <p:cNvPr id="8" name="Picture 7"/>
          <p:cNvPicPr>
            <a:picLocks noChangeAspect="1"/>
          </p:cNvPicPr>
          <p:nvPr/>
        </p:nvPicPr>
        <p:blipFill>
          <a:blip r:embed="rId5"/>
          <a:stretch>
            <a:fillRect/>
          </a:stretch>
        </p:blipFill>
        <p:spPr>
          <a:xfrm>
            <a:off x="6569668" y="3400789"/>
            <a:ext cx="5566099" cy="336831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162386"/>
            <a:ext cx="1231900" cy="513878"/>
          </a:xfrm>
          <a:prstGeom prst="rect">
            <a:avLst/>
          </a:prstGeom>
        </p:spPr>
      </p:pic>
      <p:sp>
        <p:nvSpPr>
          <p:cNvPr id="10" name="Rectangle 9"/>
          <p:cNvSpPr/>
          <p:nvPr/>
        </p:nvSpPr>
        <p:spPr>
          <a:xfrm>
            <a:off x="1536524" y="6162386"/>
            <a:ext cx="4907280" cy="461665"/>
          </a:xfrm>
          <a:prstGeom prst="rect">
            <a:avLst/>
          </a:prstGeom>
          <a:solidFill>
            <a:srgbClr val="ED7D31"/>
          </a:solidFill>
        </p:spPr>
        <p:txBody>
          <a:bodyPr wrap="square">
            <a:spAutoFit/>
          </a:bodyPr>
          <a:lstStyle/>
          <a:p>
            <a:pPr lvl="1" algn="ctr"/>
            <a:r>
              <a:rPr lang="en-US" sz="2400" dirty="0" smtClean="0"/>
              <a:t>Mixed p</a:t>
            </a:r>
            <a:r>
              <a:rPr lang="en-US" sz="2400" dirty="0" smtClean="0"/>
              <a:t>erformance</a:t>
            </a:r>
            <a:endParaRPr lang="en-US" sz="2400" dirty="0"/>
          </a:p>
        </p:txBody>
      </p:sp>
    </p:spTree>
    <p:extLst>
      <p:ext uri="{BB962C8B-B14F-4D97-AF65-F5344CB8AC3E}">
        <p14:creationId xmlns:p14="http://schemas.microsoft.com/office/powerpoint/2010/main" val="204569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 y="0"/>
            <a:ext cx="10972800" cy="1143000"/>
          </a:xfrm>
        </p:spPr>
        <p:txBody>
          <a:bodyPr>
            <a:normAutofit/>
          </a:bodyPr>
          <a:lstStyle/>
          <a:p>
            <a:pPr algn="l"/>
            <a:r>
              <a:rPr lang="en-US" sz="4000" dirty="0">
                <a:solidFill>
                  <a:schemeClr val="tx2"/>
                </a:solidFill>
              </a:rPr>
              <a:t>Robustness </a:t>
            </a:r>
            <a:r>
              <a:rPr lang="en-US" sz="4000" dirty="0" smtClean="0">
                <a:solidFill>
                  <a:schemeClr val="tx2"/>
                </a:solidFill>
              </a:rPr>
              <a:t>testing - conclusions</a:t>
            </a:r>
            <a:endParaRPr lang="en-GB" sz="4200" dirty="0">
              <a:solidFill>
                <a:schemeClr val="tx2"/>
              </a:solidFill>
            </a:endParaRPr>
          </a:p>
        </p:txBody>
      </p:sp>
      <p:sp>
        <p:nvSpPr>
          <p:cNvPr id="3" name="TextBox 2"/>
          <p:cNvSpPr txBox="1"/>
          <p:nvPr/>
        </p:nvSpPr>
        <p:spPr>
          <a:xfrm>
            <a:off x="476044" y="1253238"/>
            <a:ext cx="8496945"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Well-managed scenario</a:t>
            </a:r>
          </a:p>
          <a:p>
            <a:pPr lvl="1"/>
            <a:r>
              <a:rPr lang="en-US" sz="2400" dirty="0"/>
              <a:t>- More conservative catch advice when </a:t>
            </a:r>
          </a:p>
          <a:p>
            <a:pPr marL="720725" lvl="1"/>
            <a:r>
              <a:rPr lang="en-US" sz="2400" dirty="0"/>
              <a:t>there are less data available.</a:t>
            </a:r>
          </a:p>
          <a:p>
            <a:pPr marL="720725" lvl="1"/>
            <a:endParaRPr lang="en-US" sz="2400" dirty="0"/>
          </a:p>
          <a:p>
            <a:pPr marL="285750" indent="-285750">
              <a:buFont typeface="Arial" panose="020B0604020202020204" pitchFamily="34" charset="0"/>
              <a:buChar char="•"/>
            </a:pPr>
            <a:r>
              <a:rPr lang="en-US" sz="2400" dirty="0"/>
              <a:t> Well-managed to overexploited scenario</a:t>
            </a:r>
          </a:p>
          <a:p>
            <a:pPr lvl="1"/>
            <a:r>
              <a:rPr lang="en-US" sz="2400" dirty="0"/>
              <a:t>- Performance deteriorates due to</a:t>
            </a:r>
          </a:p>
          <a:p>
            <a:pPr marL="1200150" lvl="2" indent="-285750">
              <a:buFont typeface="Arial" panose="020B0604020202020204" pitchFamily="34" charset="0"/>
              <a:buChar char="•"/>
            </a:pPr>
            <a:r>
              <a:rPr lang="en-US" sz="2400" dirty="0"/>
              <a:t>20% uncertainty cap</a:t>
            </a:r>
          </a:p>
          <a:p>
            <a:pPr marL="1200150" lvl="2" indent="-285750">
              <a:buFont typeface="Arial" panose="020B0604020202020204" pitchFamily="34" charset="0"/>
              <a:buChar char="•"/>
            </a:pPr>
            <a:r>
              <a:rPr lang="en-US" sz="2400" dirty="0"/>
              <a:t>Lack of target</a:t>
            </a:r>
          </a:p>
          <a:p>
            <a:pPr lvl="2"/>
            <a:endParaRPr lang="en-US" sz="2400" dirty="0"/>
          </a:p>
          <a:p>
            <a:pPr marL="285750" indent="-285750">
              <a:buFont typeface="Arial" panose="020B0604020202020204" pitchFamily="34" charset="0"/>
              <a:buChar char="•"/>
            </a:pPr>
            <a:r>
              <a:rPr lang="en-US" sz="2400" dirty="0"/>
              <a:t>Overexploited scenario</a:t>
            </a:r>
          </a:p>
          <a:p>
            <a:pPr marL="447675"/>
            <a:r>
              <a:rPr lang="en-US" sz="2400" dirty="0"/>
              <a:t>- Less conservative catch advice when less data available.</a:t>
            </a:r>
          </a:p>
          <a:p>
            <a:endParaRPr lang="en-US" sz="2400" dirty="0"/>
          </a:p>
          <a:p>
            <a:pPr marL="285750" indent="-285750">
              <a:buFont typeface="Arial" panose="020B0604020202020204" pitchFamily="34" charset="0"/>
              <a:buChar char="•"/>
            </a:pPr>
            <a:r>
              <a:rPr lang="en-US" sz="2400" dirty="0"/>
              <a:t>Targets needed!</a:t>
            </a:r>
          </a:p>
          <a:p>
            <a:pPr marL="446088"/>
            <a:r>
              <a:rPr lang="en-US" sz="2400" dirty="0"/>
              <a:t>- Overexploited stocks could be driven to a very low level</a:t>
            </a:r>
            <a:r>
              <a:rPr lang="da-DK" sz="2400" dirty="0"/>
              <a:t>.</a:t>
            </a:r>
          </a:p>
        </p:txBody>
      </p:sp>
      <p:pic>
        <p:nvPicPr>
          <p:cNvPr id="8" name="Picture 7"/>
          <p:cNvPicPr>
            <a:picLocks noChangeAspect="1"/>
          </p:cNvPicPr>
          <p:nvPr/>
        </p:nvPicPr>
        <p:blipFill>
          <a:blip r:embed="rId3"/>
          <a:stretch>
            <a:fillRect/>
          </a:stretch>
        </p:blipFill>
        <p:spPr>
          <a:xfrm>
            <a:off x="8464982" y="440438"/>
            <a:ext cx="3175015" cy="324675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284" y="5949804"/>
            <a:ext cx="1667570" cy="695615"/>
          </a:xfrm>
          <a:prstGeom prst="rect">
            <a:avLst/>
          </a:prstGeom>
        </p:spPr>
      </p:pic>
      <p:sp>
        <p:nvSpPr>
          <p:cNvPr id="7" name="Rounded Rectangle 6"/>
          <p:cNvSpPr/>
          <p:nvPr/>
        </p:nvSpPr>
        <p:spPr>
          <a:xfrm>
            <a:off x="476044" y="5613400"/>
            <a:ext cx="7855156" cy="902817"/>
          </a:xfrm>
          <a:prstGeom prst="roundRect">
            <a:avLst/>
          </a:prstGeom>
          <a:solidFill>
            <a:srgbClr val="ED7D3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59047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0972800" cy="1143000"/>
          </a:xfrm>
        </p:spPr>
        <p:txBody>
          <a:bodyPr/>
          <a:lstStyle/>
          <a:p>
            <a:r>
              <a:rPr lang="en-US" dirty="0" smtClean="0"/>
              <a:t>Targets : the 1</a:t>
            </a:r>
            <a:r>
              <a:rPr lang="en-US" baseline="30000" dirty="0" smtClean="0"/>
              <a:t>st</a:t>
            </a:r>
            <a:r>
              <a:rPr lang="en-US" dirty="0" smtClean="0"/>
              <a:t> step</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6284" y="5949804"/>
            <a:ext cx="1667570" cy="695615"/>
          </a:xfrm>
          <a:prstGeom prst="rect">
            <a:avLst/>
          </a:prstGeom>
        </p:spPr>
      </p:pic>
      <p:pic>
        <p:nvPicPr>
          <p:cNvPr id="5" name="Picture 4"/>
          <p:cNvPicPr>
            <a:picLocks noChangeAspect="1"/>
          </p:cNvPicPr>
          <p:nvPr/>
        </p:nvPicPr>
        <p:blipFill>
          <a:blip r:embed="rId3"/>
          <a:stretch>
            <a:fillRect/>
          </a:stretch>
        </p:blipFill>
        <p:spPr>
          <a:xfrm>
            <a:off x="8084163" y="715404"/>
            <a:ext cx="3927870" cy="4033241"/>
          </a:xfrm>
          <a:prstGeom prst="rect">
            <a:avLst/>
          </a:prstGeom>
        </p:spPr>
      </p:pic>
      <p:sp>
        <p:nvSpPr>
          <p:cNvPr id="6" name="TextBox 5"/>
          <p:cNvSpPr txBox="1"/>
          <p:nvPr/>
        </p:nvSpPr>
        <p:spPr>
          <a:xfrm>
            <a:off x="405263" y="1283393"/>
            <a:ext cx="7730837" cy="5262979"/>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Develop methods for proxy reference points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Category 3 and 4; </a:t>
            </a:r>
            <a:r>
              <a:rPr lang="es-ES" sz="2800" dirty="0" smtClean="0"/>
              <a:t>stock </a:t>
            </a:r>
            <a:r>
              <a:rPr lang="es-ES" sz="2800" dirty="0"/>
              <a:t>status </a:t>
            </a:r>
            <a:r>
              <a:rPr lang="es-ES" sz="2800" dirty="0" err="1"/>
              <a:t>relative</a:t>
            </a:r>
            <a:r>
              <a:rPr lang="es-ES" sz="2800" dirty="0"/>
              <a:t> to </a:t>
            </a:r>
            <a:r>
              <a:rPr lang="es-ES" sz="2800" dirty="0" err="1" smtClean="0"/>
              <a:t>reference</a:t>
            </a:r>
            <a:r>
              <a:rPr lang="es-ES" sz="2800" dirty="0" smtClean="0"/>
              <a:t> </a:t>
            </a:r>
            <a:r>
              <a:rPr lang="es-ES" sz="2800" dirty="0" err="1"/>
              <a:t>points</a:t>
            </a:r>
            <a:r>
              <a:rPr lang="es-ES" sz="2800" dirty="0"/>
              <a:t> </a:t>
            </a:r>
            <a:r>
              <a:rPr lang="en-GB" sz="2800" dirty="0" smtClean="0"/>
              <a:t>unknown</a:t>
            </a:r>
            <a:endParaRPr lang="en-US" sz="2800" dirty="0" smtClean="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Available data types vary among </a:t>
            </a:r>
            <a:r>
              <a:rPr lang="en-US" sz="2800" dirty="0" smtClean="0"/>
              <a:t>stocks</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US" sz="2800" dirty="0" smtClean="0"/>
              <a:t>Methods applied by stock experts using available data</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Stock status relative to proxy used to maintain or reduce catch advice</a:t>
            </a:r>
          </a:p>
        </p:txBody>
      </p:sp>
    </p:spTree>
    <p:extLst>
      <p:ext uri="{BB962C8B-B14F-4D97-AF65-F5344CB8AC3E}">
        <p14:creationId xmlns:p14="http://schemas.microsoft.com/office/powerpoint/2010/main" val="9327263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01892" y="0"/>
            <a:ext cx="8390108" cy="6858000"/>
          </a:xfrm>
          <a:prstGeom prst="rect">
            <a:avLst/>
          </a:prstGeom>
        </p:spPr>
      </p:pic>
      <p:sp>
        <p:nvSpPr>
          <p:cNvPr id="2" name="Title 1"/>
          <p:cNvSpPr>
            <a:spLocks noGrp="1"/>
          </p:cNvSpPr>
          <p:nvPr>
            <p:ph type="title"/>
          </p:nvPr>
        </p:nvSpPr>
        <p:spPr>
          <a:xfrm>
            <a:off x="170122" y="0"/>
            <a:ext cx="9343323" cy="1063625"/>
          </a:xfrm>
        </p:spPr>
        <p:txBody>
          <a:bodyPr/>
          <a:lstStyle/>
          <a:p>
            <a:r>
              <a:rPr lang="en-US" b="0" dirty="0" smtClean="0">
                <a:solidFill>
                  <a:schemeClr val="tx1"/>
                </a:solidFill>
              </a:rPr>
              <a:t>The motivation</a:t>
            </a:r>
            <a:endParaRPr lang="en-GB" b="0" dirty="0">
              <a:solidFill>
                <a:schemeClr val="tx1"/>
              </a:solidFill>
            </a:endParaRPr>
          </a:p>
        </p:txBody>
      </p:sp>
      <p:sp>
        <p:nvSpPr>
          <p:cNvPr id="3" name="TextBox 2"/>
          <p:cNvSpPr txBox="1"/>
          <p:nvPr/>
        </p:nvSpPr>
        <p:spPr>
          <a:xfrm>
            <a:off x="170122" y="1222743"/>
            <a:ext cx="3211032" cy="5231219"/>
          </a:xfrm>
          <a:prstGeom prst="rect">
            <a:avLst/>
          </a:prstGeom>
        </p:spPr>
        <p:txBody>
          <a:bodyPr vert="horz" wrap="none" lIns="91440" tIns="45720" rIns="91440" bIns="45720" rtlCol="0" anchor="t">
            <a:noAutofit/>
          </a:bodyPr>
          <a:lstStyle/>
          <a:p>
            <a:r>
              <a:rPr lang="en-US" sz="2800" dirty="0" smtClean="0">
                <a:solidFill>
                  <a:srgbClr val="ED7D31"/>
                </a:solidFill>
              </a:rPr>
              <a:t>Precautionary approach</a:t>
            </a:r>
          </a:p>
          <a:p>
            <a:endParaRPr lang="en-US" sz="2800" dirty="0">
              <a:solidFill>
                <a:srgbClr val="ED7D31"/>
              </a:solidFill>
            </a:endParaRPr>
          </a:p>
          <a:p>
            <a:r>
              <a:rPr lang="en-US" sz="2800" dirty="0" smtClean="0">
                <a:solidFill>
                  <a:srgbClr val="ED7D31"/>
                </a:solidFill>
              </a:rPr>
              <a:t>MSY framework</a:t>
            </a:r>
          </a:p>
          <a:p>
            <a:endParaRPr lang="en-US" sz="2800" dirty="0">
              <a:solidFill>
                <a:srgbClr val="ED7D31"/>
              </a:solidFill>
            </a:endParaRPr>
          </a:p>
          <a:p>
            <a:r>
              <a:rPr lang="en-US" sz="2800" dirty="0" smtClean="0">
                <a:solidFill>
                  <a:srgbClr val="ED7D31"/>
                </a:solidFill>
              </a:rPr>
              <a:t>Science-based</a:t>
            </a:r>
          </a:p>
          <a:p>
            <a:endParaRPr lang="en-US" sz="2800" dirty="0">
              <a:solidFill>
                <a:srgbClr val="ED7D31"/>
              </a:solidFill>
            </a:endParaRPr>
          </a:p>
          <a:p>
            <a:r>
              <a:rPr lang="en-US" sz="2800" dirty="0" smtClean="0">
                <a:solidFill>
                  <a:srgbClr val="ED7D31"/>
                </a:solidFill>
              </a:rPr>
              <a:t>Data-driven</a:t>
            </a:r>
          </a:p>
          <a:p>
            <a:endParaRPr lang="en-US" sz="2800" dirty="0">
              <a:solidFill>
                <a:srgbClr val="ED7D31"/>
              </a:solidFill>
            </a:endParaRPr>
          </a:p>
          <a:p>
            <a:r>
              <a:rPr lang="en-US" sz="2800" dirty="0" smtClean="0">
                <a:solidFill>
                  <a:srgbClr val="ED7D31"/>
                </a:solidFill>
              </a:rPr>
              <a:t>Consensus built</a:t>
            </a:r>
          </a:p>
          <a:p>
            <a:endParaRPr lang="en-US" sz="2800" dirty="0">
              <a:solidFill>
                <a:srgbClr val="ED7D31"/>
              </a:solidFill>
            </a:endParaRPr>
          </a:p>
          <a:p>
            <a:r>
              <a:rPr lang="en-US" sz="2800" u="sng" dirty="0" smtClean="0">
                <a:solidFill>
                  <a:srgbClr val="ED7D31"/>
                </a:solidFill>
              </a:rPr>
              <a:t>Advice upon request</a:t>
            </a:r>
            <a:endParaRPr lang="en-GB" sz="2800" u="sng" dirty="0" err="1" smtClean="0">
              <a:solidFill>
                <a:srgbClr val="ED7D31"/>
              </a:solidFill>
            </a:endParaRPr>
          </a:p>
        </p:txBody>
      </p:sp>
    </p:spTree>
    <p:extLst>
      <p:ext uri="{BB962C8B-B14F-4D97-AF65-F5344CB8AC3E}">
        <p14:creationId xmlns:p14="http://schemas.microsoft.com/office/powerpoint/2010/main" val="15663465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0177" y="1394039"/>
            <a:ext cx="11722769" cy="4339650"/>
          </a:xfrm>
          <a:prstGeom prst="rect">
            <a:avLst/>
          </a:prstGeom>
          <a:noFill/>
        </p:spPr>
        <p:txBody>
          <a:bodyPr wrap="square">
            <a:spAutoFit/>
          </a:bodyPr>
          <a:lstStyle/>
          <a:p>
            <a:r>
              <a:rPr lang="en-GB" sz="2800" dirty="0"/>
              <a:t>Estimate proxies for F</a:t>
            </a:r>
            <a:r>
              <a:rPr lang="en-GB" sz="2800" baseline="-25000" dirty="0"/>
              <a:t>MSY</a:t>
            </a:r>
            <a:r>
              <a:rPr lang="en-GB" sz="2800" dirty="0"/>
              <a:t> and MSY </a:t>
            </a:r>
            <a:r>
              <a:rPr lang="en-GB" sz="2800" dirty="0" err="1"/>
              <a:t>B</a:t>
            </a:r>
            <a:r>
              <a:rPr lang="en-GB" sz="2800" baseline="-25000" dirty="0" err="1"/>
              <a:t>trigger</a:t>
            </a:r>
            <a:r>
              <a:rPr lang="en-GB" sz="2800" dirty="0"/>
              <a:t> (based on the data available and expert judgement</a:t>
            </a:r>
            <a:r>
              <a:rPr lang="en-GB" sz="2800" dirty="0" smtClean="0"/>
              <a:t>)</a:t>
            </a:r>
          </a:p>
          <a:p>
            <a:endParaRPr lang="en-GB" sz="2800" dirty="0"/>
          </a:p>
          <a:p>
            <a:r>
              <a:rPr lang="en-GB" sz="2800" dirty="0" smtClean="0"/>
              <a:t>Classify </a:t>
            </a:r>
            <a:r>
              <a:rPr lang="en-GB" sz="2800" dirty="0"/>
              <a:t>the stocks in relation to the estimated proxies. </a:t>
            </a:r>
          </a:p>
          <a:p>
            <a:endParaRPr lang="en-GB" sz="1200" dirty="0"/>
          </a:p>
          <a:p>
            <a:r>
              <a:rPr lang="en-GB" sz="2800" dirty="0"/>
              <a:t>F</a:t>
            </a:r>
            <a:r>
              <a:rPr lang="en-GB" sz="2800" baseline="-25000" dirty="0"/>
              <a:t>MSY</a:t>
            </a:r>
            <a:r>
              <a:rPr lang="en-GB" sz="2800" dirty="0"/>
              <a:t> </a:t>
            </a:r>
            <a:r>
              <a:rPr lang="en-GB" sz="2800" dirty="0" smtClean="0"/>
              <a:t>proxy</a:t>
            </a:r>
          </a:p>
          <a:p>
            <a:pPr marL="914400" lvl="1" indent="-457200">
              <a:buFont typeface="Arial" charset="0"/>
              <a:buChar char="•"/>
            </a:pPr>
            <a:r>
              <a:rPr lang="en-GB" sz="2800" dirty="0" smtClean="0"/>
              <a:t>the </a:t>
            </a:r>
            <a:r>
              <a:rPr lang="en-GB" sz="2800" dirty="0"/>
              <a:t>exploitation rate that provides maximum long- term yield. </a:t>
            </a:r>
          </a:p>
          <a:p>
            <a:endParaRPr lang="en-GB" sz="1200" dirty="0"/>
          </a:p>
          <a:p>
            <a:r>
              <a:rPr lang="en-GB" sz="2800" dirty="0"/>
              <a:t>MSY </a:t>
            </a:r>
            <a:r>
              <a:rPr lang="en-GB" sz="2800" dirty="0" err="1"/>
              <a:t>B</a:t>
            </a:r>
            <a:r>
              <a:rPr lang="en-GB" sz="2800" baseline="-25000" dirty="0" err="1"/>
              <a:t>trigger</a:t>
            </a:r>
            <a:r>
              <a:rPr lang="en-GB" sz="2800" dirty="0"/>
              <a:t> proxy </a:t>
            </a:r>
            <a:endParaRPr lang="en-GB" sz="2800" dirty="0" smtClean="0"/>
          </a:p>
          <a:p>
            <a:pPr marL="914400" indent="-457200">
              <a:buFont typeface="Arial" panose="020B0604020202020204" pitchFamily="34" charset="0"/>
              <a:buChar char="•"/>
            </a:pPr>
            <a:r>
              <a:rPr lang="en-GB" sz="2800" dirty="0" smtClean="0"/>
              <a:t>the </a:t>
            </a:r>
            <a:r>
              <a:rPr lang="en-GB" sz="2800" dirty="0"/>
              <a:t>stock size that triggers a cautious response (i.e., advice on a reduced fishing mortality relative to the F</a:t>
            </a:r>
            <a:r>
              <a:rPr lang="en-GB" sz="2800" baseline="-25000" dirty="0"/>
              <a:t>MSY</a:t>
            </a:r>
            <a:r>
              <a:rPr lang="en-GB" sz="2800" dirty="0"/>
              <a:t> proxy to allow the stock to rebuild). </a:t>
            </a:r>
          </a:p>
        </p:txBody>
      </p:sp>
      <p:sp>
        <p:nvSpPr>
          <p:cNvPr id="6" name="Title 1"/>
          <p:cNvSpPr>
            <a:spLocks noGrp="1"/>
          </p:cNvSpPr>
          <p:nvPr>
            <p:ph type="title"/>
          </p:nvPr>
        </p:nvSpPr>
        <p:spPr>
          <a:xfrm>
            <a:off x="336550" y="101600"/>
            <a:ext cx="10972800" cy="1143000"/>
          </a:xfrm>
        </p:spPr>
        <p:txBody>
          <a:bodyPr/>
          <a:lstStyle/>
          <a:p>
            <a:r>
              <a:rPr lang="en-US" b="0" dirty="0" smtClean="0"/>
              <a:t>ICES approach to MSY proxy reference points</a:t>
            </a:r>
            <a:endParaRPr lang="en-GB" b="0" dirty="0"/>
          </a:p>
        </p:txBody>
      </p:sp>
    </p:spTree>
    <p:extLst>
      <p:ext uri="{BB962C8B-B14F-4D97-AF65-F5344CB8AC3E}">
        <p14:creationId xmlns:p14="http://schemas.microsoft.com/office/powerpoint/2010/main" val="458472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26996" y="1453128"/>
            <a:ext cx="12065004" cy="4524315"/>
          </a:xfrm>
          <a:prstGeom prst="rect">
            <a:avLst/>
          </a:prstGeom>
          <a:noFill/>
        </p:spPr>
        <p:txBody>
          <a:bodyPr wrap="square">
            <a:spAutoFit/>
          </a:bodyPr>
          <a:lstStyle/>
          <a:p>
            <a:r>
              <a:rPr lang="en-GB" sz="2800" dirty="0" smtClean="0"/>
              <a:t>Desirable</a:t>
            </a:r>
          </a:p>
          <a:p>
            <a:endParaRPr lang="en-GB" sz="2800" dirty="0" smtClean="0"/>
          </a:p>
          <a:p>
            <a:r>
              <a:rPr lang="en-GB" sz="2800" dirty="0" smtClean="0"/>
              <a:t>Exploited </a:t>
            </a:r>
            <a:r>
              <a:rPr lang="en-GB" sz="2800" dirty="0"/>
              <a:t>at or below the F</a:t>
            </a:r>
            <a:r>
              <a:rPr lang="en-GB" sz="2800" baseline="-25000" dirty="0"/>
              <a:t>MSY</a:t>
            </a:r>
            <a:r>
              <a:rPr lang="en-GB" sz="2800" dirty="0"/>
              <a:t> proxy </a:t>
            </a:r>
            <a:r>
              <a:rPr lang="en-GB" sz="2800" u="sng" dirty="0" smtClean="0"/>
              <a:t>and</a:t>
            </a:r>
            <a:r>
              <a:rPr lang="en-GB" sz="2800" dirty="0" smtClean="0"/>
              <a:t> has a </a:t>
            </a:r>
            <a:r>
              <a:rPr lang="en-GB" sz="2800" dirty="0"/>
              <a:t>stock size equal to or larger than the MSY </a:t>
            </a:r>
            <a:r>
              <a:rPr lang="en-GB" sz="2800" dirty="0" err="1"/>
              <a:t>B</a:t>
            </a:r>
            <a:r>
              <a:rPr lang="en-GB" sz="2800" baseline="-25000" dirty="0" err="1"/>
              <a:t>trigger</a:t>
            </a:r>
            <a:r>
              <a:rPr lang="en-GB" sz="2800" dirty="0"/>
              <a:t> </a:t>
            </a:r>
            <a:r>
              <a:rPr lang="en-GB" sz="2800" dirty="0" smtClean="0"/>
              <a:t>proxy</a:t>
            </a:r>
          </a:p>
          <a:p>
            <a:endParaRPr lang="en-GB" sz="2800" dirty="0"/>
          </a:p>
          <a:p>
            <a:endParaRPr lang="en-US" sz="1200" dirty="0" smtClean="0"/>
          </a:p>
          <a:p>
            <a:endParaRPr lang="en-US" sz="1200" dirty="0"/>
          </a:p>
          <a:p>
            <a:endParaRPr lang="en-GB" sz="1200" dirty="0"/>
          </a:p>
          <a:p>
            <a:r>
              <a:rPr lang="en-GB" sz="2800" dirty="0" smtClean="0"/>
              <a:t>Undesirable</a:t>
            </a:r>
          </a:p>
          <a:p>
            <a:endParaRPr lang="en-GB" sz="2800" dirty="0" smtClean="0"/>
          </a:p>
          <a:p>
            <a:r>
              <a:rPr lang="en-GB" sz="2800" dirty="0" smtClean="0"/>
              <a:t>Either exploited </a:t>
            </a:r>
            <a:r>
              <a:rPr lang="en-GB" sz="2800" dirty="0"/>
              <a:t>above the F</a:t>
            </a:r>
            <a:r>
              <a:rPr lang="en-GB" sz="2800" baseline="-25000" dirty="0"/>
              <a:t>MSY</a:t>
            </a:r>
            <a:r>
              <a:rPr lang="en-GB" sz="2800" dirty="0"/>
              <a:t> proxy </a:t>
            </a:r>
            <a:r>
              <a:rPr lang="en-GB" sz="2800" u="sng" dirty="0"/>
              <a:t>or</a:t>
            </a:r>
            <a:r>
              <a:rPr lang="en-GB" sz="2800" dirty="0"/>
              <a:t> </a:t>
            </a:r>
            <a:r>
              <a:rPr lang="en-GB" sz="2800" dirty="0" smtClean="0"/>
              <a:t>has </a:t>
            </a:r>
            <a:r>
              <a:rPr lang="en-GB" sz="2800" dirty="0"/>
              <a:t>a stock size smaller than the </a:t>
            </a:r>
            <a:endParaRPr lang="en-GB" sz="2800" dirty="0" smtClean="0"/>
          </a:p>
          <a:p>
            <a:r>
              <a:rPr lang="en-GB" sz="2800" dirty="0" smtClean="0"/>
              <a:t>MSY </a:t>
            </a:r>
            <a:r>
              <a:rPr lang="en-GB" sz="2800" dirty="0" err="1"/>
              <a:t>B</a:t>
            </a:r>
            <a:r>
              <a:rPr lang="en-GB" sz="2800" baseline="-25000" dirty="0" err="1"/>
              <a:t>trigger</a:t>
            </a:r>
            <a:r>
              <a:rPr lang="en-GB" sz="2800" dirty="0"/>
              <a:t> proxy. </a:t>
            </a:r>
            <a:endParaRPr lang="es-ES" sz="2800" dirty="0"/>
          </a:p>
        </p:txBody>
      </p:sp>
      <p:sp>
        <p:nvSpPr>
          <p:cNvPr id="3" name="Title 1"/>
          <p:cNvSpPr>
            <a:spLocks noGrp="1"/>
          </p:cNvSpPr>
          <p:nvPr>
            <p:ph type="title"/>
          </p:nvPr>
        </p:nvSpPr>
        <p:spPr>
          <a:xfrm>
            <a:off x="336550" y="101600"/>
            <a:ext cx="10972800" cy="1143000"/>
          </a:xfrm>
        </p:spPr>
        <p:txBody>
          <a:bodyPr/>
          <a:lstStyle/>
          <a:p>
            <a:pPr algn="ctr"/>
            <a:r>
              <a:rPr lang="en-US" b="0" dirty="0" smtClean="0"/>
              <a:t>Stock status</a:t>
            </a:r>
            <a:endParaRPr lang="en-GB" b="0" dirty="0"/>
          </a:p>
        </p:txBody>
      </p:sp>
      <p:pic>
        <p:nvPicPr>
          <p:cNvPr id="4098" name="Bild 11" descr=":ok_bo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850" y="1244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Bild 11" descr=":ok_bo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0" y="1244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Bild 14" descr=":nono_bol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850" y="38290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4" descr=":nono_bol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750" y="38290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Bild 11" descr=":ok_bo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38290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Bild 14" descr=":nono_bol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750" y="38290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Bild 14" descr=":nono_bol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350" y="38290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Bild 11" descr=":ok_bo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4200" y="38290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586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07455" y="302509"/>
            <a:ext cx="11918772" cy="6032421"/>
          </a:xfrm>
          <a:prstGeom prst="rect">
            <a:avLst/>
          </a:prstGeom>
          <a:noFill/>
        </p:spPr>
        <p:txBody>
          <a:bodyPr wrap="square">
            <a:spAutoFit/>
          </a:bodyPr>
          <a:lstStyle/>
          <a:p>
            <a:r>
              <a:rPr lang="es-ES" sz="4000" b="1" i="1" dirty="0" err="1" smtClean="0">
                <a:solidFill>
                  <a:schemeClr val="tx2"/>
                </a:solidFill>
              </a:rPr>
              <a:t>Methods</a:t>
            </a:r>
            <a:r>
              <a:rPr lang="es-ES" sz="4000" b="1" i="1" dirty="0" smtClean="0">
                <a:solidFill>
                  <a:schemeClr val="tx2"/>
                </a:solidFill>
              </a:rPr>
              <a:t> </a:t>
            </a:r>
            <a:r>
              <a:rPr lang="es-ES" sz="4000" b="1" i="1" dirty="0" err="1" smtClean="0">
                <a:solidFill>
                  <a:schemeClr val="tx2"/>
                </a:solidFill>
              </a:rPr>
              <a:t>based</a:t>
            </a:r>
            <a:r>
              <a:rPr lang="es-ES" sz="4000" b="1" i="1" dirty="0" smtClean="0">
                <a:solidFill>
                  <a:schemeClr val="tx2"/>
                </a:solidFill>
              </a:rPr>
              <a:t> </a:t>
            </a:r>
            <a:r>
              <a:rPr lang="es-ES" sz="4000" b="1" i="1" dirty="0" err="1" smtClean="0">
                <a:solidFill>
                  <a:schemeClr val="tx2"/>
                </a:solidFill>
              </a:rPr>
              <a:t>on</a:t>
            </a:r>
            <a:r>
              <a:rPr lang="es-ES" sz="4000" b="1" i="1" dirty="0" smtClean="0">
                <a:solidFill>
                  <a:schemeClr val="tx2"/>
                </a:solidFill>
              </a:rPr>
              <a:t>:</a:t>
            </a:r>
          </a:p>
          <a:p>
            <a:endParaRPr lang="es-ES" sz="800" dirty="0" smtClean="0"/>
          </a:p>
          <a:p>
            <a:endParaRPr lang="es-ES" sz="800" dirty="0" smtClean="0"/>
          </a:p>
          <a:p>
            <a:pPr marL="457200" indent="-457200">
              <a:buFont typeface="Arial" pitchFamily="34" charset="0"/>
              <a:buChar char="•"/>
            </a:pPr>
            <a:r>
              <a:rPr lang="es-ES" sz="2800" b="1" dirty="0" err="1" smtClean="0"/>
              <a:t>Biomass</a:t>
            </a:r>
            <a:r>
              <a:rPr lang="es-ES" sz="2800" b="1" dirty="0" smtClean="0"/>
              <a:t> </a:t>
            </a:r>
            <a:r>
              <a:rPr lang="es-ES" sz="2800" b="1" dirty="0" err="1" smtClean="0"/>
              <a:t>dynamics</a:t>
            </a:r>
            <a:r>
              <a:rPr lang="es-ES" sz="2800" b="1" dirty="0" smtClean="0"/>
              <a:t> </a:t>
            </a:r>
            <a:r>
              <a:rPr lang="es-ES" sz="2800" b="1" dirty="0" err="1" smtClean="0"/>
              <a:t>models</a:t>
            </a:r>
            <a:r>
              <a:rPr lang="es-ES" sz="2800" b="1" dirty="0" smtClean="0"/>
              <a:t> </a:t>
            </a:r>
            <a:r>
              <a:rPr lang="es-ES" sz="2800" dirty="0" smtClean="0"/>
              <a:t>use time series of catch and </a:t>
            </a:r>
            <a:r>
              <a:rPr lang="es-ES" sz="2800" dirty="0" err="1" smtClean="0"/>
              <a:t>biomass</a:t>
            </a:r>
            <a:r>
              <a:rPr lang="es-ES" sz="2800" dirty="0" smtClean="0"/>
              <a:t> </a:t>
            </a:r>
            <a:r>
              <a:rPr lang="es-ES" sz="2800" dirty="0" err="1" smtClean="0"/>
              <a:t>indices</a:t>
            </a:r>
            <a:r>
              <a:rPr lang="es-ES" sz="2800" dirty="0" smtClean="0"/>
              <a:t> / </a:t>
            </a:r>
            <a:r>
              <a:rPr lang="es-ES" sz="2800" dirty="0" err="1" smtClean="0"/>
              <a:t>or</a:t>
            </a:r>
            <a:r>
              <a:rPr lang="es-ES" sz="2800" dirty="0" smtClean="0"/>
              <a:t> </a:t>
            </a:r>
            <a:r>
              <a:rPr lang="es-ES" sz="2800" dirty="0" err="1" smtClean="0"/>
              <a:t>assumptions</a:t>
            </a:r>
            <a:r>
              <a:rPr lang="es-ES" sz="2800" dirty="0" smtClean="0"/>
              <a:t> </a:t>
            </a:r>
            <a:r>
              <a:rPr lang="es-ES" sz="2800" dirty="0" err="1" smtClean="0"/>
              <a:t>about</a:t>
            </a:r>
            <a:r>
              <a:rPr lang="es-ES" sz="2800" dirty="0" smtClean="0"/>
              <a:t> </a:t>
            </a:r>
            <a:r>
              <a:rPr lang="es-ES" sz="2800" dirty="0" err="1" smtClean="0"/>
              <a:t>biomass</a:t>
            </a:r>
            <a:r>
              <a:rPr lang="es-ES" sz="2800" dirty="0" smtClean="0"/>
              <a:t> </a:t>
            </a:r>
            <a:r>
              <a:rPr lang="es-ES" sz="2800" dirty="0" err="1" smtClean="0"/>
              <a:t>depletion</a:t>
            </a:r>
            <a:r>
              <a:rPr lang="es-ES" sz="2800" dirty="0" smtClean="0"/>
              <a:t> </a:t>
            </a:r>
            <a:r>
              <a:rPr lang="es-ES" sz="2800" dirty="0" err="1" smtClean="0"/>
              <a:t>levels</a:t>
            </a:r>
            <a:endParaRPr lang="es-ES" sz="2800" dirty="0" smtClean="0"/>
          </a:p>
          <a:p>
            <a:endParaRPr lang="es-ES" sz="1000" dirty="0" smtClean="0"/>
          </a:p>
          <a:p>
            <a:r>
              <a:rPr lang="es-ES" sz="2800" dirty="0"/>
              <a:t> </a:t>
            </a:r>
            <a:r>
              <a:rPr lang="es-ES" sz="2800" dirty="0" smtClean="0"/>
              <a:t>    </a:t>
            </a:r>
            <a:r>
              <a:rPr lang="es-ES" sz="2800" i="1" dirty="0" smtClean="0"/>
              <a:t>Output</a:t>
            </a:r>
            <a:r>
              <a:rPr lang="es-ES" sz="2800" dirty="0" smtClean="0"/>
              <a:t>: </a:t>
            </a:r>
            <a:r>
              <a:rPr lang="es-ES" sz="2800" dirty="0" err="1" smtClean="0"/>
              <a:t>estimates</a:t>
            </a:r>
            <a:r>
              <a:rPr lang="es-ES" sz="2800" dirty="0" smtClean="0"/>
              <a:t> of </a:t>
            </a:r>
            <a:r>
              <a:rPr lang="es-ES" sz="2800" dirty="0" err="1" smtClean="0"/>
              <a:t>exploitation</a:t>
            </a:r>
            <a:r>
              <a:rPr lang="es-ES" sz="2800" dirty="0" smtClean="0"/>
              <a:t> and </a:t>
            </a:r>
            <a:r>
              <a:rPr lang="es-ES" sz="2800" dirty="0" err="1" smtClean="0"/>
              <a:t>biomass</a:t>
            </a:r>
            <a:r>
              <a:rPr lang="es-ES" sz="2800" dirty="0" smtClean="0"/>
              <a:t> </a:t>
            </a:r>
            <a:r>
              <a:rPr lang="es-ES" sz="2800" dirty="0" err="1" smtClean="0"/>
              <a:t>relative</a:t>
            </a:r>
            <a:r>
              <a:rPr lang="es-ES" sz="2800" dirty="0" smtClean="0"/>
              <a:t> to F</a:t>
            </a:r>
            <a:r>
              <a:rPr lang="es-ES" sz="2800" baseline="-25000" dirty="0" smtClean="0"/>
              <a:t>MSY</a:t>
            </a:r>
            <a:r>
              <a:rPr lang="es-ES" sz="2800" dirty="0" smtClean="0"/>
              <a:t> and </a:t>
            </a:r>
          </a:p>
          <a:p>
            <a:r>
              <a:rPr lang="es-ES" sz="2800" dirty="0"/>
              <a:t> </a:t>
            </a:r>
            <a:r>
              <a:rPr lang="es-ES" sz="2800" dirty="0" smtClean="0"/>
              <a:t>    MSY </a:t>
            </a:r>
            <a:r>
              <a:rPr lang="es-ES" sz="2800" dirty="0" err="1" smtClean="0"/>
              <a:t>B</a:t>
            </a:r>
            <a:r>
              <a:rPr lang="es-ES" sz="2800" baseline="-25000" dirty="0" err="1" smtClean="0"/>
              <a:t>trigger</a:t>
            </a:r>
            <a:r>
              <a:rPr lang="es-ES" sz="2800" dirty="0" smtClean="0"/>
              <a:t> </a:t>
            </a:r>
            <a:r>
              <a:rPr lang="es-ES" sz="2800" dirty="0" err="1" smtClean="0"/>
              <a:t>proxies</a:t>
            </a:r>
            <a:endParaRPr lang="es-ES" sz="2800" dirty="0" smtClean="0"/>
          </a:p>
          <a:p>
            <a:endParaRPr lang="es-ES" sz="800" dirty="0" smtClean="0"/>
          </a:p>
          <a:p>
            <a:endParaRPr lang="es-ES" sz="800" dirty="0"/>
          </a:p>
          <a:p>
            <a:pPr marL="457200" indent="-457200">
              <a:buFont typeface="Arial" pitchFamily="34" charset="0"/>
              <a:buChar char="•"/>
            </a:pPr>
            <a:r>
              <a:rPr lang="es-ES" sz="2800" b="1" dirty="0" err="1" smtClean="0"/>
              <a:t>Length-frequencies</a:t>
            </a:r>
            <a:r>
              <a:rPr lang="es-ES" sz="2800" b="1" dirty="0" smtClean="0"/>
              <a:t> of catch </a:t>
            </a:r>
            <a:r>
              <a:rPr lang="es-ES" sz="2800" dirty="0" smtClean="0"/>
              <a:t>examine mean </a:t>
            </a:r>
            <a:r>
              <a:rPr lang="es-ES" sz="2800" dirty="0" err="1" smtClean="0"/>
              <a:t>length</a:t>
            </a:r>
            <a:r>
              <a:rPr lang="es-ES" sz="2800" dirty="0" smtClean="0"/>
              <a:t> of catch, </a:t>
            </a:r>
            <a:r>
              <a:rPr lang="es-ES" sz="2800" dirty="0" err="1" smtClean="0"/>
              <a:t>length</a:t>
            </a:r>
            <a:r>
              <a:rPr lang="es-ES" sz="2800" dirty="0" smtClean="0"/>
              <a:t> at </a:t>
            </a:r>
            <a:r>
              <a:rPr lang="es-ES" sz="2800" dirty="0" err="1" smtClean="0"/>
              <a:t>first</a:t>
            </a:r>
            <a:r>
              <a:rPr lang="es-ES" sz="2800" dirty="0" smtClean="0"/>
              <a:t> capture, </a:t>
            </a:r>
            <a:r>
              <a:rPr lang="es-ES" sz="2800" dirty="0" err="1" smtClean="0"/>
              <a:t>proportions</a:t>
            </a:r>
            <a:r>
              <a:rPr lang="es-ES" sz="2800" dirty="0" smtClean="0"/>
              <a:t> of </a:t>
            </a:r>
            <a:r>
              <a:rPr lang="es-ES" sz="2800" dirty="0" err="1" smtClean="0"/>
              <a:t>immature</a:t>
            </a:r>
            <a:r>
              <a:rPr lang="es-ES" sz="2800" dirty="0" smtClean="0"/>
              <a:t> and </a:t>
            </a:r>
            <a:r>
              <a:rPr lang="es-ES" sz="2800" dirty="0" err="1" smtClean="0"/>
              <a:t>large</a:t>
            </a:r>
            <a:r>
              <a:rPr lang="es-ES" sz="2800" dirty="0" smtClean="0"/>
              <a:t> </a:t>
            </a:r>
            <a:r>
              <a:rPr lang="es-ES" sz="2800" dirty="0" err="1" smtClean="0"/>
              <a:t>individuals</a:t>
            </a:r>
            <a:r>
              <a:rPr lang="es-ES" sz="2800" dirty="0" smtClean="0"/>
              <a:t> in catch... compare </a:t>
            </a:r>
            <a:r>
              <a:rPr lang="es-ES" sz="2800" dirty="0" err="1" smtClean="0"/>
              <a:t>with</a:t>
            </a:r>
            <a:r>
              <a:rPr lang="es-ES" sz="2800" dirty="0" smtClean="0"/>
              <a:t> </a:t>
            </a:r>
            <a:r>
              <a:rPr lang="es-ES" sz="2800" dirty="0" err="1" smtClean="0"/>
              <a:t>what</a:t>
            </a:r>
            <a:r>
              <a:rPr lang="es-ES" sz="2800" dirty="0" smtClean="0"/>
              <a:t> </a:t>
            </a:r>
            <a:r>
              <a:rPr lang="es-ES" sz="2800" dirty="0" err="1" smtClean="0"/>
              <a:t>would</a:t>
            </a:r>
            <a:r>
              <a:rPr lang="es-ES" sz="2800" dirty="0" smtClean="0"/>
              <a:t> be </a:t>
            </a:r>
            <a:r>
              <a:rPr lang="es-ES" sz="2800" dirty="0" err="1" smtClean="0"/>
              <a:t>expected</a:t>
            </a:r>
            <a:r>
              <a:rPr lang="es-ES" sz="2800" dirty="0" smtClean="0"/>
              <a:t> </a:t>
            </a:r>
            <a:r>
              <a:rPr lang="es-ES" sz="2800" dirty="0" err="1" smtClean="0"/>
              <a:t>if</a:t>
            </a:r>
            <a:r>
              <a:rPr lang="es-ES" sz="2800" dirty="0" smtClean="0"/>
              <a:t> </a:t>
            </a:r>
            <a:r>
              <a:rPr lang="es-ES" sz="2800" dirty="0" err="1" smtClean="0"/>
              <a:t>exploitation</a:t>
            </a:r>
            <a:r>
              <a:rPr lang="es-ES" sz="2800" dirty="0" smtClean="0"/>
              <a:t> </a:t>
            </a:r>
            <a:r>
              <a:rPr lang="es-ES" sz="2800" dirty="0" err="1" smtClean="0"/>
              <a:t>was</a:t>
            </a:r>
            <a:r>
              <a:rPr lang="es-ES" sz="2800" dirty="0" smtClean="0"/>
              <a:t> in line </a:t>
            </a:r>
            <a:r>
              <a:rPr lang="es-ES" sz="2800" dirty="0" err="1" smtClean="0"/>
              <a:t>with</a:t>
            </a:r>
            <a:r>
              <a:rPr lang="es-ES" sz="2800" dirty="0" smtClean="0"/>
              <a:t> F</a:t>
            </a:r>
            <a:r>
              <a:rPr lang="es-ES" sz="2800" baseline="-25000" dirty="0" smtClean="0"/>
              <a:t>MSY</a:t>
            </a:r>
            <a:r>
              <a:rPr lang="es-ES" sz="2800" dirty="0" smtClean="0"/>
              <a:t> </a:t>
            </a:r>
            <a:r>
              <a:rPr lang="es-ES" sz="2800" dirty="0" err="1" smtClean="0"/>
              <a:t>proxies</a:t>
            </a:r>
            <a:r>
              <a:rPr lang="es-ES" sz="2800" dirty="0" smtClean="0"/>
              <a:t> / </a:t>
            </a:r>
            <a:r>
              <a:rPr lang="es-ES" sz="2800" dirty="0" err="1" smtClean="0"/>
              <a:t>or</a:t>
            </a:r>
            <a:r>
              <a:rPr lang="es-ES" sz="2800" dirty="0" smtClean="0"/>
              <a:t> </a:t>
            </a:r>
            <a:r>
              <a:rPr lang="es-ES" sz="2800" dirty="0" err="1" smtClean="0"/>
              <a:t>estimate</a:t>
            </a:r>
            <a:r>
              <a:rPr lang="es-ES" sz="2800" dirty="0" smtClean="0"/>
              <a:t> F and compare </a:t>
            </a:r>
            <a:r>
              <a:rPr lang="es-ES" sz="2800" dirty="0" err="1" smtClean="0"/>
              <a:t>with</a:t>
            </a:r>
            <a:r>
              <a:rPr lang="es-ES" sz="2800" dirty="0" smtClean="0"/>
              <a:t> F</a:t>
            </a:r>
            <a:r>
              <a:rPr lang="es-ES" sz="2800" baseline="-25000" dirty="0" smtClean="0"/>
              <a:t>MSY</a:t>
            </a:r>
            <a:r>
              <a:rPr lang="es-ES" sz="2800" dirty="0" smtClean="0"/>
              <a:t> </a:t>
            </a:r>
            <a:r>
              <a:rPr lang="es-ES" sz="2800" dirty="0" err="1" smtClean="0"/>
              <a:t>proxies</a:t>
            </a:r>
            <a:endParaRPr lang="es-ES" sz="2800" dirty="0" smtClean="0"/>
          </a:p>
          <a:p>
            <a:endParaRPr lang="es-ES" sz="800" dirty="0" smtClean="0"/>
          </a:p>
          <a:p>
            <a:r>
              <a:rPr lang="es-ES" sz="2800" dirty="0" smtClean="0"/>
              <a:t>      </a:t>
            </a:r>
            <a:r>
              <a:rPr lang="es-ES" sz="2800" i="1" dirty="0" smtClean="0"/>
              <a:t>Output</a:t>
            </a:r>
            <a:r>
              <a:rPr lang="es-ES" sz="2800" dirty="0" smtClean="0"/>
              <a:t>: </a:t>
            </a:r>
            <a:r>
              <a:rPr lang="es-ES" sz="2800" dirty="0" err="1" smtClean="0"/>
              <a:t>indication</a:t>
            </a:r>
            <a:r>
              <a:rPr lang="es-ES" sz="2800" dirty="0" smtClean="0"/>
              <a:t> of </a:t>
            </a:r>
            <a:r>
              <a:rPr lang="es-ES" sz="2800" dirty="0" err="1" smtClean="0"/>
              <a:t>whether</a:t>
            </a:r>
            <a:r>
              <a:rPr lang="es-ES" sz="2800" dirty="0" smtClean="0"/>
              <a:t> </a:t>
            </a:r>
            <a:r>
              <a:rPr lang="es-ES" sz="2800" dirty="0" err="1" smtClean="0"/>
              <a:t>exploitation</a:t>
            </a:r>
            <a:r>
              <a:rPr lang="es-ES" sz="2800" dirty="0" smtClean="0"/>
              <a:t> </a:t>
            </a:r>
            <a:r>
              <a:rPr lang="es-ES" sz="2800" dirty="0" err="1" smtClean="0"/>
              <a:t>is</a:t>
            </a:r>
            <a:r>
              <a:rPr lang="es-ES" sz="2800" dirty="0" smtClean="0"/>
              <a:t> </a:t>
            </a:r>
            <a:r>
              <a:rPr lang="es-ES" sz="2800" dirty="0" err="1" smtClean="0"/>
              <a:t>consistent</a:t>
            </a:r>
            <a:r>
              <a:rPr lang="es-ES" sz="2800" dirty="0" smtClean="0"/>
              <a:t> </a:t>
            </a:r>
            <a:r>
              <a:rPr lang="es-ES" sz="2800" dirty="0" err="1" smtClean="0"/>
              <a:t>with</a:t>
            </a:r>
            <a:r>
              <a:rPr lang="es-ES" sz="2800" dirty="0" smtClean="0"/>
              <a:t> MSY </a:t>
            </a:r>
            <a:r>
              <a:rPr lang="es-ES" sz="2800" dirty="0" err="1" smtClean="0"/>
              <a:t>proxies</a:t>
            </a:r>
            <a:endParaRPr lang="es-ES" sz="2800" dirty="0"/>
          </a:p>
          <a:p>
            <a:endParaRPr lang="es-ES" sz="800" dirty="0" smtClean="0"/>
          </a:p>
          <a:p>
            <a:endParaRPr lang="es-ES" sz="800" dirty="0" smtClean="0"/>
          </a:p>
          <a:p>
            <a:pPr marL="457200" indent="-457200">
              <a:buFont typeface="Arial" pitchFamily="34" charset="0"/>
              <a:buChar char="•"/>
            </a:pPr>
            <a:r>
              <a:rPr lang="es-ES" sz="2800" b="1" dirty="0" err="1" smtClean="0"/>
              <a:t>Age-based</a:t>
            </a:r>
            <a:r>
              <a:rPr lang="es-ES" sz="2800" b="1" dirty="0" smtClean="0"/>
              <a:t> per-</a:t>
            </a:r>
            <a:r>
              <a:rPr lang="es-ES" sz="2800" b="1" dirty="0" err="1" smtClean="0"/>
              <a:t>recruit</a:t>
            </a:r>
            <a:r>
              <a:rPr lang="es-ES" sz="2800" b="1" dirty="0" smtClean="0"/>
              <a:t> F </a:t>
            </a:r>
            <a:r>
              <a:rPr lang="es-ES" sz="2800" b="1" dirty="0" err="1" smtClean="0"/>
              <a:t>proxies</a:t>
            </a:r>
            <a:endParaRPr lang="es-ES" sz="2800" dirty="0" smtClean="0"/>
          </a:p>
        </p:txBody>
      </p:sp>
      <p:sp>
        <p:nvSpPr>
          <p:cNvPr id="2" name="Rectangle 1"/>
          <p:cNvSpPr/>
          <p:nvPr/>
        </p:nvSpPr>
        <p:spPr>
          <a:xfrm>
            <a:off x="103414" y="1268186"/>
            <a:ext cx="12022813"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103414" y="3374571"/>
            <a:ext cx="12022813" cy="2247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103414" y="5731329"/>
            <a:ext cx="12022813" cy="484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0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98116" y="132091"/>
            <a:ext cx="11722769" cy="3539430"/>
          </a:xfrm>
          <a:prstGeom prst="rect">
            <a:avLst/>
          </a:prstGeom>
          <a:noFill/>
        </p:spPr>
        <p:txBody>
          <a:bodyPr wrap="square">
            <a:spAutoFit/>
          </a:bodyPr>
          <a:lstStyle/>
          <a:p>
            <a:r>
              <a:rPr lang="es-ES" sz="3200" dirty="0" err="1" smtClean="0"/>
              <a:t>Biomass</a:t>
            </a:r>
            <a:r>
              <a:rPr lang="es-ES" sz="3200" dirty="0" smtClean="0"/>
              <a:t> </a:t>
            </a:r>
            <a:r>
              <a:rPr lang="es-ES" sz="3200" dirty="0" err="1" smtClean="0"/>
              <a:t>dynamics</a:t>
            </a:r>
            <a:r>
              <a:rPr lang="es-ES" sz="3200" dirty="0" smtClean="0"/>
              <a:t> </a:t>
            </a:r>
            <a:r>
              <a:rPr lang="es-ES" sz="3200" dirty="0" err="1" smtClean="0"/>
              <a:t>model</a:t>
            </a:r>
            <a:endParaRPr lang="es-ES" sz="3200" dirty="0" smtClean="0"/>
          </a:p>
          <a:p>
            <a:r>
              <a:rPr lang="es-ES" sz="3200" b="1" dirty="0" smtClean="0"/>
              <a:t>Data </a:t>
            </a:r>
            <a:r>
              <a:rPr lang="es-ES" sz="3200" b="1" dirty="0" err="1" smtClean="0"/>
              <a:t>needs</a:t>
            </a:r>
            <a:r>
              <a:rPr lang="es-ES" sz="3200" b="1" dirty="0" smtClean="0"/>
              <a:t>: </a:t>
            </a:r>
            <a:r>
              <a:rPr lang="es-ES" sz="3200" dirty="0" smtClean="0"/>
              <a:t>time series of catch and </a:t>
            </a:r>
            <a:r>
              <a:rPr lang="es-ES" sz="3200" dirty="0" err="1" smtClean="0"/>
              <a:t>biomass</a:t>
            </a:r>
            <a:r>
              <a:rPr lang="es-ES" sz="3200" dirty="0" smtClean="0"/>
              <a:t> </a:t>
            </a:r>
            <a:r>
              <a:rPr lang="es-ES" sz="3200" dirty="0" err="1" smtClean="0"/>
              <a:t>indices</a:t>
            </a:r>
            <a:endParaRPr lang="es-ES" sz="3200" dirty="0" smtClean="0"/>
          </a:p>
          <a:p>
            <a:r>
              <a:rPr lang="es-ES" sz="3200" b="1" dirty="0" smtClean="0"/>
              <a:t>Output:</a:t>
            </a:r>
            <a:r>
              <a:rPr lang="es-ES" sz="3200" dirty="0" smtClean="0"/>
              <a:t> </a:t>
            </a:r>
          </a:p>
          <a:p>
            <a:r>
              <a:rPr lang="es-ES" sz="3200" dirty="0" smtClean="0"/>
              <a:t>    F</a:t>
            </a:r>
            <a:r>
              <a:rPr lang="es-ES" sz="3200" baseline="-25000" dirty="0" smtClean="0"/>
              <a:t>MSY</a:t>
            </a:r>
            <a:r>
              <a:rPr lang="es-ES" sz="3200" dirty="0" smtClean="0"/>
              <a:t> </a:t>
            </a:r>
            <a:r>
              <a:rPr lang="es-ES" sz="3200" dirty="0" err="1" smtClean="0"/>
              <a:t>estimated</a:t>
            </a:r>
            <a:r>
              <a:rPr lang="es-ES" sz="3200" dirty="0" smtClean="0"/>
              <a:t> </a:t>
            </a:r>
            <a:r>
              <a:rPr lang="es-ES" sz="3200" dirty="0" err="1" smtClean="0"/>
              <a:t>internally</a:t>
            </a:r>
            <a:r>
              <a:rPr lang="es-ES" sz="3200" dirty="0" smtClean="0"/>
              <a:t> (</a:t>
            </a:r>
            <a:r>
              <a:rPr lang="es-ES" sz="3200" dirty="0" err="1" smtClean="0"/>
              <a:t>model</a:t>
            </a:r>
            <a:r>
              <a:rPr lang="es-ES" sz="3200" dirty="0" smtClean="0"/>
              <a:t> </a:t>
            </a:r>
            <a:r>
              <a:rPr lang="es-ES" sz="3200" dirty="0" err="1" smtClean="0"/>
              <a:t>parameter</a:t>
            </a:r>
            <a:r>
              <a:rPr lang="es-ES" sz="3200" dirty="0" smtClean="0"/>
              <a:t>)</a:t>
            </a:r>
          </a:p>
          <a:p>
            <a:r>
              <a:rPr lang="es-ES" sz="3200" dirty="0"/>
              <a:t> </a:t>
            </a:r>
            <a:r>
              <a:rPr lang="es-ES" sz="3200" dirty="0" smtClean="0"/>
              <a:t>   MSY </a:t>
            </a:r>
            <a:r>
              <a:rPr lang="es-ES" sz="3200" dirty="0" err="1" smtClean="0"/>
              <a:t>B</a:t>
            </a:r>
            <a:r>
              <a:rPr lang="es-ES" sz="3200" baseline="-25000" dirty="0" err="1" smtClean="0"/>
              <a:t>trigger</a:t>
            </a:r>
            <a:r>
              <a:rPr lang="es-ES" sz="3200" dirty="0" smtClean="0"/>
              <a:t> = B</a:t>
            </a:r>
            <a:r>
              <a:rPr lang="es-ES" sz="3200" baseline="-25000" dirty="0" smtClean="0"/>
              <a:t>MSY</a:t>
            </a:r>
            <a:r>
              <a:rPr lang="es-ES" sz="3200" dirty="0" smtClean="0"/>
              <a:t>/2, </a:t>
            </a:r>
            <a:r>
              <a:rPr lang="es-ES" sz="3200" dirty="0" err="1" smtClean="0"/>
              <a:t>where</a:t>
            </a:r>
            <a:r>
              <a:rPr lang="es-ES" sz="3200" dirty="0" smtClean="0"/>
              <a:t> B</a:t>
            </a:r>
            <a:r>
              <a:rPr lang="es-ES" sz="3200" baseline="-25000" dirty="0" smtClean="0"/>
              <a:t>MSY</a:t>
            </a:r>
            <a:r>
              <a:rPr lang="es-ES" sz="3200" dirty="0" smtClean="0"/>
              <a:t> </a:t>
            </a:r>
            <a:r>
              <a:rPr lang="es-ES" sz="3200" dirty="0" err="1" smtClean="0"/>
              <a:t>estimated</a:t>
            </a:r>
            <a:r>
              <a:rPr lang="es-ES" sz="3200" dirty="0" smtClean="0"/>
              <a:t> </a:t>
            </a:r>
            <a:r>
              <a:rPr lang="es-ES" sz="3200" dirty="0" err="1" smtClean="0"/>
              <a:t>internally</a:t>
            </a:r>
            <a:r>
              <a:rPr lang="es-ES" sz="3200" dirty="0" smtClean="0"/>
              <a:t> (</a:t>
            </a:r>
            <a:r>
              <a:rPr lang="es-ES" sz="3200" dirty="0" err="1" smtClean="0"/>
              <a:t>model</a:t>
            </a:r>
            <a:r>
              <a:rPr lang="es-ES" sz="3200" dirty="0" smtClean="0"/>
              <a:t> </a:t>
            </a:r>
            <a:r>
              <a:rPr lang="es-ES" sz="3200" dirty="0" err="1" smtClean="0"/>
              <a:t>parameter</a:t>
            </a:r>
            <a:r>
              <a:rPr lang="es-ES" sz="3200" dirty="0" smtClean="0"/>
              <a:t>)</a:t>
            </a:r>
          </a:p>
          <a:p>
            <a:r>
              <a:rPr lang="es-ES" sz="3200" dirty="0" smtClean="0"/>
              <a:t>    </a:t>
            </a:r>
            <a:r>
              <a:rPr lang="es-ES" sz="3200" dirty="0" err="1" smtClean="0"/>
              <a:t>Estimated</a:t>
            </a:r>
            <a:r>
              <a:rPr lang="es-ES" sz="3200" dirty="0" smtClean="0"/>
              <a:t> time series of F/F</a:t>
            </a:r>
            <a:r>
              <a:rPr lang="es-ES" sz="3200" baseline="-25000" dirty="0" smtClean="0"/>
              <a:t>MSY</a:t>
            </a:r>
            <a:r>
              <a:rPr lang="es-ES" sz="3200" dirty="0" smtClean="0"/>
              <a:t> and B/MSY </a:t>
            </a:r>
            <a:r>
              <a:rPr lang="es-ES" sz="3200" dirty="0" err="1" smtClean="0"/>
              <a:t>B</a:t>
            </a:r>
            <a:r>
              <a:rPr lang="es-ES" sz="3200" baseline="-25000" dirty="0" err="1" smtClean="0"/>
              <a:t>trigger</a:t>
            </a:r>
            <a:endParaRPr lang="es-ES" sz="3200" baseline="-25000" dirty="0"/>
          </a:p>
        </p:txBody>
      </p:sp>
      <p:sp>
        <p:nvSpPr>
          <p:cNvPr id="8" name="Textfeld 6"/>
          <p:cNvSpPr txBox="1"/>
          <p:nvPr/>
        </p:nvSpPr>
        <p:spPr>
          <a:xfrm>
            <a:off x="1917802" y="6238786"/>
            <a:ext cx="1236877" cy="646331"/>
          </a:xfrm>
          <a:prstGeom prst="rect">
            <a:avLst/>
          </a:prstGeom>
          <a:noFill/>
        </p:spPr>
        <p:txBody>
          <a:bodyPr wrap="none" rtlCol="0">
            <a:spAutoFit/>
          </a:bodyPr>
          <a:lstStyle/>
          <a:p>
            <a:r>
              <a:rPr lang="de-DE" sz="3600" b="1" smtClean="0">
                <a:solidFill>
                  <a:prstClr val="white"/>
                </a:solidFill>
              </a:rPr>
              <a:t>SPiCT</a:t>
            </a:r>
          </a:p>
        </p:txBody>
      </p:sp>
      <p:grpSp>
        <p:nvGrpSpPr>
          <p:cNvPr id="3" name="2 Grupo"/>
          <p:cNvGrpSpPr/>
          <p:nvPr/>
        </p:nvGrpSpPr>
        <p:grpSpPr>
          <a:xfrm>
            <a:off x="107039" y="3585489"/>
            <a:ext cx="11123947" cy="3346918"/>
            <a:chOff x="489910" y="2891867"/>
            <a:chExt cx="11123947" cy="3346918"/>
          </a:xfrm>
        </p:grpSpPr>
        <p:pic>
          <p:nvPicPr>
            <p:cNvPr id="5" name="Picture 19" descr="https://www.stockassessment.org/datadisk/stockassessment/userdirs/user200/ple_echw/res/big_xxx-00-00.00.00_005.png"/>
            <p:cNvPicPr/>
            <p:nvPr/>
          </p:nvPicPr>
          <p:blipFill>
            <a:blip r:embed="rId3">
              <a:extLst>
                <a:ext uri="{28A0092B-C50C-407E-A947-70E740481C1C}">
                  <a14:useLocalDpi xmlns:a14="http://schemas.microsoft.com/office/drawing/2010/main" val="0"/>
                </a:ext>
              </a:extLst>
            </a:blip>
            <a:srcRect/>
            <a:stretch>
              <a:fillRect/>
            </a:stretch>
          </p:blipFill>
          <p:spPr bwMode="auto">
            <a:xfrm>
              <a:off x="489910" y="2947621"/>
              <a:ext cx="5396915" cy="3291164"/>
            </a:xfrm>
            <a:prstGeom prst="rect">
              <a:avLst/>
            </a:prstGeom>
            <a:noFill/>
            <a:ln>
              <a:noFill/>
            </a:ln>
          </p:spPr>
        </p:pic>
        <p:pic>
          <p:nvPicPr>
            <p:cNvPr id="6" name="Picture 18" descr="https://www.stockassessment.org/datadisk/stockassessment/userdirs/user200/ple_echw/res/big_xxx-00-00.00.00_00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711" y="2891867"/>
              <a:ext cx="4913146" cy="3291164"/>
            </a:xfrm>
            <a:prstGeom prst="rect">
              <a:avLst/>
            </a:prstGeom>
            <a:noFill/>
            <a:ln>
              <a:noFill/>
            </a:ln>
          </p:spPr>
        </p:pic>
      </p:grpSp>
      <p:sp>
        <p:nvSpPr>
          <p:cNvPr id="2" name="Title 1"/>
          <p:cNvSpPr>
            <a:spLocks noGrp="1"/>
          </p:cNvSpPr>
          <p:nvPr>
            <p:ph type="title"/>
          </p:nvPr>
        </p:nvSpPr>
        <p:spPr>
          <a:xfrm>
            <a:off x="838200" y="221298"/>
            <a:ext cx="10972800" cy="1143000"/>
          </a:xfrm>
        </p:spPr>
        <p:txBody>
          <a:bodyPr/>
          <a:lstStyle/>
          <a:p>
            <a:pPr algn="r"/>
            <a:r>
              <a:rPr lang="en-US" b="1" dirty="0" err="1" smtClean="0">
                <a:solidFill>
                  <a:schemeClr val="tx2"/>
                </a:solidFill>
              </a:rPr>
              <a:t>SPiCT</a:t>
            </a:r>
            <a:endParaRPr lang="en-GB" b="1" dirty="0">
              <a:solidFill>
                <a:schemeClr val="tx2"/>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6299" y="6450946"/>
            <a:ext cx="532215" cy="222010"/>
          </a:xfrm>
          <a:prstGeom prst="rect">
            <a:avLst/>
          </a:prstGeom>
        </p:spPr>
      </p:pic>
    </p:spTree>
    <p:extLst>
      <p:ext uri="{BB962C8B-B14F-4D97-AF65-F5344CB8AC3E}">
        <p14:creationId xmlns:p14="http://schemas.microsoft.com/office/powerpoint/2010/main" val="1860046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25745" y="244775"/>
            <a:ext cx="11722769" cy="3539430"/>
          </a:xfrm>
          <a:prstGeom prst="rect">
            <a:avLst/>
          </a:prstGeom>
          <a:noFill/>
        </p:spPr>
        <p:txBody>
          <a:bodyPr wrap="square">
            <a:spAutoFit/>
          </a:bodyPr>
          <a:lstStyle/>
          <a:p>
            <a:r>
              <a:rPr lang="es-ES" sz="3200" dirty="0" err="1" smtClean="0"/>
              <a:t>Biomass</a:t>
            </a:r>
            <a:r>
              <a:rPr lang="es-ES" sz="3200" dirty="0" smtClean="0"/>
              <a:t> </a:t>
            </a:r>
            <a:r>
              <a:rPr lang="es-ES" sz="3200" dirty="0" err="1" smtClean="0"/>
              <a:t>dynamics</a:t>
            </a:r>
            <a:r>
              <a:rPr lang="es-ES" sz="3200" dirty="0" smtClean="0"/>
              <a:t> </a:t>
            </a:r>
            <a:r>
              <a:rPr lang="es-ES" sz="3200" dirty="0" err="1" smtClean="0"/>
              <a:t>model</a:t>
            </a:r>
            <a:r>
              <a:rPr lang="es-ES" sz="3200" dirty="0" smtClean="0"/>
              <a:t>, </a:t>
            </a:r>
            <a:r>
              <a:rPr lang="es-ES" sz="3200" dirty="0" err="1" smtClean="0"/>
              <a:t>fitted</a:t>
            </a:r>
            <a:r>
              <a:rPr lang="es-ES" sz="3200" dirty="0" smtClean="0"/>
              <a:t> </a:t>
            </a:r>
            <a:r>
              <a:rPr lang="es-ES" sz="3200" dirty="0" err="1" smtClean="0"/>
              <a:t>with</a:t>
            </a:r>
            <a:r>
              <a:rPr lang="es-ES" sz="3200" dirty="0" smtClean="0"/>
              <a:t> </a:t>
            </a:r>
            <a:r>
              <a:rPr lang="es-ES" sz="3200" dirty="0" err="1" smtClean="0"/>
              <a:t>minimal</a:t>
            </a:r>
            <a:r>
              <a:rPr lang="es-ES" sz="3200" dirty="0" smtClean="0"/>
              <a:t> data</a:t>
            </a:r>
          </a:p>
          <a:p>
            <a:r>
              <a:rPr lang="es-ES" sz="3200" b="1" dirty="0" smtClean="0"/>
              <a:t>Data </a:t>
            </a:r>
            <a:r>
              <a:rPr lang="es-ES" sz="3200" b="1" dirty="0" err="1" smtClean="0"/>
              <a:t>needs</a:t>
            </a:r>
            <a:r>
              <a:rPr lang="es-ES" sz="3200" b="1" dirty="0" smtClean="0"/>
              <a:t>: </a:t>
            </a:r>
            <a:r>
              <a:rPr lang="es-ES" sz="3200" dirty="0" smtClean="0"/>
              <a:t>time series of catch</a:t>
            </a:r>
          </a:p>
          <a:p>
            <a:r>
              <a:rPr lang="es-ES" sz="3200" b="1" dirty="0" err="1" smtClean="0"/>
              <a:t>Assumptions</a:t>
            </a:r>
            <a:r>
              <a:rPr lang="es-ES" sz="3200" b="1" dirty="0" smtClean="0"/>
              <a:t>:</a:t>
            </a:r>
            <a:r>
              <a:rPr lang="es-ES" sz="3200" dirty="0" smtClean="0"/>
              <a:t> </a:t>
            </a:r>
            <a:r>
              <a:rPr lang="es-ES" sz="3200" dirty="0" err="1" smtClean="0"/>
              <a:t>need</a:t>
            </a:r>
            <a:r>
              <a:rPr lang="es-ES" sz="3200" dirty="0" smtClean="0"/>
              <a:t> to </a:t>
            </a:r>
            <a:r>
              <a:rPr lang="es-ES" sz="3200" dirty="0" err="1" smtClean="0"/>
              <a:t>provide</a:t>
            </a:r>
            <a:r>
              <a:rPr lang="es-ES" sz="3200" dirty="0" smtClean="0"/>
              <a:t> </a:t>
            </a:r>
            <a:r>
              <a:rPr lang="es-ES" sz="3200" dirty="0" err="1" smtClean="0"/>
              <a:t>ranges</a:t>
            </a:r>
            <a:r>
              <a:rPr lang="es-ES" sz="3200" dirty="0" smtClean="0"/>
              <a:t> </a:t>
            </a:r>
            <a:r>
              <a:rPr lang="es-ES" sz="3200" dirty="0" err="1" smtClean="0"/>
              <a:t>for</a:t>
            </a:r>
            <a:r>
              <a:rPr lang="es-ES" sz="3200" dirty="0" smtClean="0"/>
              <a:t> </a:t>
            </a:r>
            <a:r>
              <a:rPr lang="es-ES" sz="3200" dirty="0" err="1" smtClean="0"/>
              <a:t>resilience</a:t>
            </a:r>
            <a:r>
              <a:rPr lang="es-ES" sz="3200" dirty="0" smtClean="0"/>
              <a:t> </a:t>
            </a:r>
            <a:r>
              <a:rPr lang="es-ES" sz="3200" dirty="0" err="1" smtClean="0"/>
              <a:t>parameter</a:t>
            </a:r>
            <a:r>
              <a:rPr lang="es-ES" sz="3200" dirty="0" smtClean="0"/>
              <a:t> (r) and </a:t>
            </a:r>
          </a:p>
          <a:p>
            <a:r>
              <a:rPr lang="es-ES" sz="3200" dirty="0" err="1" smtClean="0"/>
              <a:t>for</a:t>
            </a:r>
            <a:r>
              <a:rPr lang="es-ES" sz="3200" dirty="0" smtClean="0"/>
              <a:t> </a:t>
            </a:r>
            <a:r>
              <a:rPr lang="es-ES" sz="3200" dirty="0" err="1" smtClean="0"/>
              <a:t>biomass</a:t>
            </a:r>
            <a:r>
              <a:rPr lang="es-ES" sz="3200" dirty="0" smtClean="0"/>
              <a:t> </a:t>
            </a:r>
            <a:r>
              <a:rPr lang="es-ES" sz="3200" dirty="0" err="1" smtClean="0"/>
              <a:t>depletion</a:t>
            </a:r>
            <a:r>
              <a:rPr lang="es-ES" sz="3200" dirty="0" smtClean="0"/>
              <a:t> status (B/B</a:t>
            </a:r>
            <a:r>
              <a:rPr lang="es-ES" sz="3200" baseline="-25000" dirty="0" smtClean="0"/>
              <a:t>0</a:t>
            </a:r>
            <a:r>
              <a:rPr lang="es-ES" sz="3200" dirty="0" smtClean="0"/>
              <a:t>) at </a:t>
            </a:r>
            <a:r>
              <a:rPr lang="es-ES" sz="3200" dirty="0" err="1" smtClean="0"/>
              <a:t>beginning</a:t>
            </a:r>
            <a:r>
              <a:rPr lang="es-ES" sz="3200" dirty="0" smtClean="0"/>
              <a:t> and </a:t>
            </a:r>
            <a:r>
              <a:rPr lang="es-ES" sz="3200" dirty="0" err="1" smtClean="0"/>
              <a:t>end</a:t>
            </a:r>
            <a:r>
              <a:rPr lang="es-ES" sz="3200" dirty="0" smtClean="0"/>
              <a:t> of time series</a:t>
            </a:r>
          </a:p>
          <a:p>
            <a:r>
              <a:rPr lang="es-ES" sz="3200" b="1" dirty="0" smtClean="0"/>
              <a:t>Output: </a:t>
            </a:r>
          </a:p>
          <a:p>
            <a:r>
              <a:rPr lang="es-ES" sz="3200" dirty="0" smtClean="0"/>
              <a:t>   </a:t>
            </a:r>
            <a:r>
              <a:rPr lang="es-ES" sz="3200" dirty="0" err="1" smtClean="0"/>
              <a:t>Estimated</a:t>
            </a:r>
            <a:r>
              <a:rPr lang="es-ES" sz="3200" dirty="0" smtClean="0"/>
              <a:t> time series of F/F</a:t>
            </a:r>
            <a:r>
              <a:rPr lang="es-ES" sz="3200" baseline="-25000" dirty="0" smtClean="0"/>
              <a:t>MSY</a:t>
            </a:r>
            <a:r>
              <a:rPr lang="es-ES" sz="3200" dirty="0" smtClean="0"/>
              <a:t> and B/MSY </a:t>
            </a:r>
            <a:r>
              <a:rPr lang="es-ES" sz="3200" dirty="0" err="1" smtClean="0"/>
              <a:t>B</a:t>
            </a:r>
            <a:r>
              <a:rPr lang="es-ES" sz="3200" baseline="-25000" dirty="0" err="1" smtClean="0"/>
              <a:t>trigger</a:t>
            </a:r>
            <a:endParaRPr lang="es-ES" sz="3200" baseline="-25000" dirty="0"/>
          </a:p>
        </p:txBody>
      </p:sp>
      <p:sp>
        <p:nvSpPr>
          <p:cNvPr id="8" name="Textfeld 6"/>
          <p:cNvSpPr txBox="1"/>
          <p:nvPr/>
        </p:nvSpPr>
        <p:spPr>
          <a:xfrm>
            <a:off x="1917802" y="6238786"/>
            <a:ext cx="1281954" cy="646331"/>
          </a:xfrm>
          <a:prstGeom prst="rect">
            <a:avLst/>
          </a:prstGeom>
          <a:noFill/>
        </p:spPr>
        <p:txBody>
          <a:bodyPr wrap="none" rtlCol="0">
            <a:spAutoFit/>
          </a:bodyPr>
          <a:lstStyle/>
          <a:p>
            <a:r>
              <a:rPr lang="de-DE" sz="3600" b="1" smtClean="0">
                <a:solidFill>
                  <a:prstClr val="white"/>
                </a:solidFill>
              </a:rPr>
              <a:t>CMSY</a:t>
            </a:r>
          </a:p>
        </p:txBody>
      </p:sp>
      <p:grpSp>
        <p:nvGrpSpPr>
          <p:cNvPr id="2" name="1 Grupo"/>
          <p:cNvGrpSpPr/>
          <p:nvPr/>
        </p:nvGrpSpPr>
        <p:grpSpPr>
          <a:xfrm>
            <a:off x="1219719" y="3916394"/>
            <a:ext cx="9467815" cy="2968723"/>
            <a:chOff x="1099386" y="3155350"/>
            <a:chExt cx="9467815" cy="2968723"/>
          </a:xfrm>
          <a:solidFill>
            <a:schemeClr val="bg1"/>
          </a:solidFill>
        </p:grpSpPr>
        <p:pic>
          <p:nvPicPr>
            <p:cNvPr id="11" name="Image 81" descr="CMSY_pol-celt_VII_res2_18nov2015"/>
            <p:cNvPicPr/>
            <p:nvPr/>
          </p:nvPicPr>
          <p:blipFill rotWithShape="1">
            <a:blip r:embed="rId3"/>
            <a:srcRect l="50000" b="50000"/>
            <a:stretch/>
          </p:blipFill>
          <p:spPr bwMode="auto">
            <a:xfrm>
              <a:off x="6013780" y="3155350"/>
              <a:ext cx="4553421" cy="2968723"/>
            </a:xfrm>
            <a:prstGeom prst="rect">
              <a:avLst/>
            </a:prstGeom>
            <a:grpFill/>
            <a:ln w="9525">
              <a:noFill/>
              <a:miter lim="800000"/>
              <a:headEnd/>
              <a:tailEnd/>
            </a:ln>
          </p:spPr>
        </p:pic>
        <p:pic>
          <p:nvPicPr>
            <p:cNvPr id="12" name="Image 81" descr="CMSY_pol-celt_VII_res2_18nov2015"/>
            <p:cNvPicPr/>
            <p:nvPr/>
          </p:nvPicPr>
          <p:blipFill rotWithShape="1">
            <a:blip r:embed="rId3"/>
            <a:srcRect t="49152" r="50000"/>
            <a:stretch/>
          </p:blipFill>
          <p:spPr bwMode="auto">
            <a:xfrm>
              <a:off x="1099386" y="3155350"/>
              <a:ext cx="4603582" cy="2968723"/>
            </a:xfrm>
            <a:prstGeom prst="rect">
              <a:avLst/>
            </a:prstGeom>
            <a:grpFill/>
            <a:ln w="9525">
              <a:noFill/>
              <a:miter lim="800000"/>
              <a:headEnd/>
              <a:tailEnd/>
            </a:ln>
          </p:spPr>
        </p:pic>
      </p:grpSp>
      <p:sp>
        <p:nvSpPr>
          <p:cNvPr id="3" name="Title 2"/>
          <p:cNvSpPr>
            <a:spLocks noGrp="1"/>
          </p:cNvSpPr>
          <p:nvPr>
            <p:ph type="title"/>
          </p:nvPr>
        </p:nvSpPr>
        <p:spPr>
          <a:xfrm>
            <a:off x="168452" y="0"/>
            <a:ext cx="11430004" cy="1279962"/>
          </a:xfrm>
        </p:spPr>
        <p:txBody>
          <a:bodyPr/>
          <a:lstStyle/>
          <a:p>
            <a:pPr algn="r"/>
            <a:r>
              <a:rPr lang="en-US" b="1" dirty="0" smtClean="0">
                <a:solidFill>
                  <a:schemeClr val="tx2"/>
                </a:solidFill>
              </a:rPr>
              <a:t>CMSY</a:t>
            </a:r>
            <a:endParaRPr lang="en-GB" b="1" dirty="0">
              <a:solidFill>
                <a:schemeClr val="tx2"/>
              </a:solidFill>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6299" y="6450946"/>
            <a:ext cx="532215" cy="222010"/>
          </a:xfrm>
          <a:prstGeom prst="rect">
            <a:avLst/>
          </a:prstGeom>
        </p:spPr>
      </p:pic>
    </p:spTree>
    <p:extLst>
      <p:ext uri="{BB962C8B-B14F-4D97-AF65-F5344CB8AC3E}">
        <p14:creationId xmlns:p14="http://schemas.microsoft.com/office/powerpoint/2010/main" val="3381702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95311" y="757089"/>
            <a:ext cx="12095749" cy="5816977"/>
          </a:xfrm>
          <a:prstGeom prst="rect">
            <a:avLst/>
          </a:prstGeom>
          <a:noFill/>
        </p:spPr>
        <p:txBody>
          <a:bodyPr wrap="square">
            <a:spAutoFit/>
          </a:bodyPr>
          <a:lstStyle/>
          <a:p>
            <a:r>
              <a:rPr lang="es-ES" sz="2800" b="1" dirty="0" smtClean="0"/>
              <a:t>Data </a:t>
            </a:r>
            <a:r>
              <a:rPr lang="es-ES" sz="2800" b="1" dirty="0" err="1" smtClean="0"/>
              <a:t>needs</a:t>
            </a:r>
            <a:r>
              <a:rPr lang="es-ES" sz="2800" b="1" dirty="0" smtClean="0"/>
              <a:t>: </a:t>
            </a:r>
          </a:p>
          <a:p>
            <a:r>
              <a:rPr lang="es-ES" sz="2800" dirty="0" smtClean="0"/>
              <a:t>   time series of mean </a:t>
            </a:r>
            <a:r>
              <a:rPr lang="es-ES" sz="2800" dirty="0" err="1" smtClean="0"/>
              <a:t>length</a:t>
            </a:r>
            <a:r>
              <a:rPr lang="es-ES" sz="2800" dirty="0" smtClean="0"/>
              <a:t> (&gt;full </a:t>
            </a:r>
            <a:r>
              <a:rPr lang="es-ES" sz="2800" dirty="0" err="1" smtClean="0"/>
              <a:t>selection</a:t>
            </a:r>
            <a:r>
              <a:rPr lang="es-ES" sz="2800" dirty="0" smtClean="0"/>
              <a:t>) in catch</a:t>
            </a:r>
          </a:p>
          <a:p>
            <a:r>
              <a:rPr lang="es-ES" sz="2800" dirty="0" smtClean="0"/>
              <a:t>   </a:t>
            </a:r>
            <a:r>
              <a:rPr lang="es-ES" sz="2800" dirty="0" err="1" smtClean="0"/>
              <a:t>length</a:t>
            </a:r>
            <a:r>
              <a:rPr lang="es-ES" sz="2800" dirty="0" smtClean="0"/>
              <a:t> of full </a:t>
            </a:r>
            <a:r>
              <a:rPr lang="es-ES" sz="2800" dirty="0" err="1" smtClean="0"/>
              <a:t>selection</a:t>
            </a:r>
            <a:r>
              <a:rPr lang="es-ES" sz="2800" dirty="0" smtClean="0"/>
              <a:t> (</a:t>
            </a:r>
            <a:r>
              <a:rPr lang="es-ES" sz="2800" dirty="0" err="1" smtClean="0"/>
              <a:t>estimated</a:t>
            </a:r>
            <a:r>
              <a:rPr lang="es-ES" sz="2800" dirty="0" smtClean="0"/>
              <a:t> </a:t>
            </a:r>
            <a:r>
              <a:rPr lang="es-ES" sz="2800" dirty="0" err="1" smtClean="0"/>
              <a:t>from</a:t>
            </a:r>
            <a:r>
              <a:rPr lang="es-ES" sz="2800" dirty="0" smtClean="0"/>
              <a:t> catch </a:t>
            </a:r>
            <a:r>
              <a:rPr lang="es-ES" sz="2800" dirty="0" err="1" smtClean="0"/>
              <a:t>length</a:t>
            </a:r>
            <a:r>
              <a:rPr lang="es-ES" sz="2800" dirty="0" smtClean="0"/>
              <a:t> </a:t>
            </a:r>
            <a:r>
              <a:rPr lang="es-ES" sz="2800" dirty="0" err="1" smtClean="0"/>
              <a:t>frequency</a:t>
            </a:r>
            <a:r>
              <a:rPr lang="es-ES" sz="2800" dirty="0" smtClean="0"/>
              <a:t> data)</a:t>
            </a:r>
          </a:p>
          <a:p>
            <a:r>
              <a:rPr lang="es-ES" sz="2800" dirty="0"/>
              <a:t> </a:t>
            </a:r>
            <a:r>
              <a:rPr lang="es-ES" sz="2800" dirty="0" smtClean="0"/>
              <a:t>  </a:t>
            </a:r>
            <a:r>
              <a:rPr lang="es-ES" sz="2800" dirty="0" err="1" smtClean="0"/>
              <a:t>growth</a:t>
            </a:r>
            <a:r>
              <a:rPr lang="es-ES" sz="2800" dirty="0" smtClean="0"/>
              <a:t> </a:t>
            </a:r>
            <a:r>
              <a:rPr lang="es-ES" sz="2800" dirty="0" err="1" smtClean="0"/>
              <a:t>parameters</a:t>
            </a:r>
            <a:endParaRPr lang="es-ES" sz="2800" dirty="0" smtClean="0"/>
          </a:p>
          <a:p>
            <a:r>
              <a:rPr lang="es-ES" sz="2800" b="1" dirty="0" err="1" smtClean="0"/>
              <a:t>Assumptions</a:t>
            </a:r>
            <a:r>
              <a:rPr lang="es-ES" sz="2800" b="1" dirty="0" smtClean="0"/>
              <a:t>: </a:t>
            </a:r>
          </a:p>
          <a:p>
            <a:r>
              <a:rPr lang="es-ES" sz="2800" dirty="0" smtClean="0"/>
              <a:t>   </a:t>
            </a:r>
            <a:r>
              <a:rPr lang="es-ES" sz="2800" dirty="0" err="1" smtClean="0"/>
              <a:t>recruitment</a:t>
            </a:r>
            <a:r>
              <a:rPr lang="es-ES" sz="2800" dirty="0" smtClean="0"/>
              <a:t> and </a:t>
            </a:r>
            <a:r>
              <a:rPr lang="es-ES" sz="2800" dirty="0" err="1" smtClean="0"/>
              <a:t>fishery</a:t>
            </a:r>
            <a:r>
              <a:rPr lang="es-ES" sz="2800" dirty="0" smtClean="0"/>
              <a:t> </a:t>
            </a:r>
            <a:r>
              <a:rPr lang="es-ES" sz="2800" dirty="0" err="1" smtClean="0"/>
              <a:t>selection</a:t>
            </a:r>
            <a:r>
              <a:rPr lang="es-ES" sz="2800" dirty="0" smtClean="0"/>
              <a:t> = </a:t>
            </a:r>
            <a:r>
              <a:rPr lang="es-ES" sz="2800" dirty="0" err="1" smtClean="0"/>
              <a:t>constant</a:t>
            </a:r>
            <a:r>
              <a:rPr lang="es-ES" sz="2800" dirty="0" smtClean="0"/>
              <a:t> </a:t>
            </a:r>
            <a:r>
              <a:rPr lang="es-ES" sz="2800" dirty="0" err="1" smtClean="0"/>
              <a:t>over</a:t>
            </a:r>
            <a:r>
              <a:rPr lang="es-ES" sz="2800" dirty="0" smtClean="0"/>
              <a:t> time</a:t>
            </a:r>
          </a:p>
          <a:p>
            <a:r>
              <a:rPr lang="es-ES" sz="2800" dirty="0"/>
              <a:t> </a:t>
            </a:r>
            <a:r>
              <a:rPr lang="es-ES" sz="2800" dirty="0" smtClean="0"/>
              <a:t>  </a:t>
            </a:r>
            <a:r>
              <a:rPr lang="es-ES" sz="2800" dirty="0" err="1" smtClean="0"/>
              <a:t>fishery</a:t>
            </a:r>
            <a:r>
              <a:rPr lang="es-ES" sz="2800" dirty="0" smtClean="0"/>
              <a:t> </a:t>
            </a:r>
            <a:r>
              <a:rPr lang="es-ES" sz="2800" dirty="0" err="1" smtClean="0"/>
              <a:t>selection</a:t>
            </a:r>
            <a:r>
              <a:rPr lang="es-ES" sz="2800" dirty="0" smtClean="0"/>
              <a:t> = </a:t>
            </a:r>
            <a:r>
              <a:rPr lang="es-ES" sz="2800" dirty="0" err="1" smtClean="0"/>
              <a:t>steep</a:t>
            </a:r>
            <a:r>
              <a:rPr lang="es-ES" sz="2800" dirty="0" smtClean="0"/>
              <a:t> and </a:t>
            </a:r>
            <a:r>
              <a:rPr lang="es-ES" sz="2800" dirty="0" err="1" smtClean="0"/>
              <a:t>asymptotic</a:t>
            </a:r>
            <a:r>
              <a:rPr lang="es-ES" sz="2800" dirty="0" smtClean="0"/>
              <a:t> </a:t>
            </a:r>
          </a:p>
          <a:p>
            <a:r>
              <a:rPr lang="es-ES" sz="2800" b="1" dirty="0" smtClean="0"/>
              <a:t>Output: </a:t>
            </a:r>
          </a:p>
          <a:p>
            <a:r>
              <a:rPr lang="es-ES" sz="2800" dirty="0" smtClean="0"/>
              <a:t>   </a:t>
            </a:r>
            <a:r>
              <a:rPr lang="es-ES" sz="2800" dirty="0" err="1" smtClean="0"/>
              <a:t>Estimates</a:t>
            </a:r>
            <a:r>
              <a:rPr lang="es-ES" sz="2800" dirty="0" smtClean="0"/>
              <a:t> of total </a:t>
            </a:r>
            <a:r>
              <a:rPr lang="es-ES" sz="2800" dirty="0" err="1" smtClean="0"/>
              <a:t>mortality</a:t>
            </a:r>
            <a:r>
              <a:rPr lang="es-ES" sz="2800" dirty="0" smtClean="0"/>
              <a:t> Z </a:t>
            </a:r>
            <a:r>
              <a:rPr lang="es-ES" sz="2800" dirty="0" err="1" smtClean="0"/>
              <a:t>with</a:t>
            </a:r>
            <a:r>
              <a:rPr lang="es-ES" sz="2800" dirty="0" smtClean="0"/>
              <a:t> </a:t>
            </a:r>
            <a:r>
              <a:rPr lang="es-ES" sz="2800" dirty="0" err="1" smtClean="0"/>
              <a:t>possible</a:t>
            </a:r>
            <a:r>
              <a:rPr lang="es-ES" sz="2800" dirty="0" smtClean="0"/>
              <a:t> </a:t>
            </a:r>
            <a:r>
              <a:rPr lang="es-ES" sz="2800" dirty="0" err="1" smtClean="0"/>
              <a:t>changes</a:t>
            </a:r>
            <a:r>
              <a:rPr lang="es-ES" sz="2800" dirty="0" smtClean="0"/>
              <a:t> </a:t>
            </a:r>
            <a:r>
              <a:rPr lang="es-ES" sz="2800" dirty="0" err="1" smtClean="0"/>
              <a:t>over</a:t>
            </a:r>
            <a:r>
              <a:rPr lang="es-ES" sz="2800" dirty="0" smtClean="0"/>
              <a:t> time</a:t>
            </a:r>
          </a:p>
          <a:p>
            <a:r>
              <a:rPr lang="es-ES" sz="2800" dirty="0" smtClean="0"/>
              <a:t>   </a:t>
            </a:r>
            <a:r>
              <a:rPr lang="es-ES" sz="2800" dirty="0" err="1" smtClean="0"/>
              <a:t>If</a:t>
            </a:r>
            <a:r>
              <a:rPr lang="es-ES" sz="2800" dirty="0" smtClean="0"/>
              <a:t> </a:t>
            </a:r>
            <a:r>
              <a:rPr lang="es-ES" sz="2800" dirty="0" err="1" smtClean="0"/>
              <a:t>external</a:t>
            </a:r>
            <a:r>
              <a:rPr lang="es-ES" sz="2800" dirty="0" smtClean="0"/>
              <a:t> </a:t>
            </a:r>
            <a:r>
              <a:rPr lang="es-ES" sz="2800" dirty="0" err="1" smtClean="0"/>
              <a:t>estimate</a:t>
            </a:r>
            <a:r>
              <a:rPr lang="es-ES" sz="2800" dirty="0" smtClean="0"/>
              <a:t> of M </a:t>
            </a:r>
            <a:r>
              <a:rPr lang="es-ES" sz="2800" dirty="0" smtClean="0">
                <a:sym typeface="Wingdings" pitchFamily="2" charset="2"/>
              </a:rPr>
              <a:t></a:t>
            </a:r>
            <a:r>
              <a:rPr lang="es-ES" sz="2800" dirty="0" smtClean="0"/>
              <a:t> </a:t>
            </a:r>
            <a:r>
              <a:rPr lang="es-ES" sz="2800" dirty="0" err="1" smtClean="0"/>
              <a:t>estimate</a:t>
            </a:r>
            <a:r>
              <a:rPr lang="es-ES" sz="2800" dirty="0" smtClean="0"/>
              <a:t> F=Z-M and compare F </a:t>
            </a:r>
            <a:r>
              <a:rPr lang="es-ES" sz="2800" dirty="0" err="1" smtClean="0"/>
              <a:t>with</a:t>
            </a:r>
            <a:r>
              <a:rPr lang="es-ES" sz="2800" dirty="0" smtClean="0"/>
              <a:t> Per-</a:t>
            </a:r>
            <a:r>
              <a:rPr lang="es-ES" sz="2800" dirty="0" err="1" smtClean="0"/>
              <a:t>Recruit</a:t>
            </a:r>
            <a:r>
              <a:rPr lang="es-ES" sz="2800" dirty="0" smtClean="0"/>
              <a:t>         </a:t>
            </a:r>
          </a:p>
          <a:p>
            <a:r>
              <a:rPr lang="es-ES" sz="2800" dirty="0" smtClean="0"/>
              <a:t>   </a:t>
            </a:r>
            <a:r>
              <a:rPr lang="es-ES" sz="2800" dirty="0" err="1" smtClean="0"/>
              <a:t>reference</a:t>
            </a:r>
            <a:r>
              <a:rPr lang="es-ES" sz="2800" dirty="0" smtClean="0"/>
              <a:t> </a:t>
            </a:r>
            <a:r>
              <a:rPr lang="es-ES" sz="2800" dirty="0" err="1" smtClean="0"/>
              <a:t>points</a:t>
            </a:r>
            <a:r>
              <a:rPr lang="es-ES" sz="2800" dirty="0" smtClean="0"/>
              <a:t> (</a:t>
            </a:r>
            <a:r>
              <a:rPr lang="es-ES" sz="2800" dirty="0" err="1" smtClean="0"/>
              <a:t>requires</a:t>
            </a:r>
            <a:r>
              <a:rPr lang="es-ES" sz="2800" dirty="0" smtClean="0"/>
              <a:t> </a:t>
            </a:r>
            <a:r>
              <a:rPr lang="es-ES" sz="2800" dirty="0" err="1" smtClean="0"/>
              <a:t>weight</a:t>
            </a:r>
            <a:r>
              <a:rPr lang="es-ES" sz="2800" dirty="0" smtClean="0"/>
              <a:t> and </a:t>
            </a:r>
            <a:r>
              <a:rPr lang="es-ES" sz="2800" dirty="0" err="1" smtClean="0"/>
              <a:t>maturity</a:t>
            </a:r>
            <a:r>
              <a:rPr lang="es-ES" sz="2800" dirty="0" smtClean="0"/>
              <a:t> </a:t>
            </a:r>
            <a:r>
              <a:rPr lang="es-ES" sz="2800" dirty="0" err="1" smtClean="0"/>
              <a:t>parameters</a:t>
            </a:r>
            <a:r>
              <a:rPr lang="es-ES" sz="2800" dirty="0" smtClean="0"/>
              <a:t>)</a:t>
            </a:r>
          </a:p>
          <a:p>
            <a:endParaRPr lang="es-ES" sz="800" dirty="0" smtClean="0"/>
          </a:p>
          <a:p>
            <a:r>
              <a:rPr lang="es-ES" sz="2800" b="1" i="1" dirty="0" err="1" smtClean="0"/>
              <a:t>Model</a:t>
            </a:r>
            <a:r>
              <a:rPr lang="es-ES" sz="2800" b="1" i="1" dirty="0" smtClean="0"/>
              <a:t> </a:t>
            </a:r>
            <a:r>
              <a:rPr lang="es-ES" sz="2800" b="1" i="1" dirty="0" err="1" smtClean="0"/>
              <a:t>alternative</a:t>
            </a:r>
            <a:r>
              <a:rPr lang="es-ES" sz="2800" b="1" dirty="0" smtClean="0"/>
              <a:t>: </a:t>
            </a:r>
            <a:r>
              <a:rPr lang="es-ES" sz="2800" dirty="0" err="1" smtClean="0"/>
              <a:t>if</a:t>
            </a:r>
            <a:r>
              <a:rPr lang="es-ES" sz="2800" dirty="0" smtClean="0"/>
              <a:t> time series of </a:t>
            </a:r>
            <a:r>
              <a:rPr lang="es-ES" sz="2800" dirty="0" err="1" smtClean="0"/>
              <a:t>standardised</a:t>
            </a:r>
            <a:r>
              <a:rPr lang="es-ES" sz="2800" dirty="0" smtClean="0"/>
              <a:t> </a:t>
            </a:r>
            <a:r>
              <a:rPr lang="es-ES" sz="2800" dirty="0" err="1" smtClean="0"/>
              <a:t>fishing</a:t>
            </a:r>
            <a:r>
              <a:rPr lang="es-ES" sz="2800" dirty="0" smtClean="0"/>
              <a:t> </a:t>
            </a:r>
            <a:r>
              <a:rPr lang="es-ES" sz="2800" dirty="0" err="1" smtClean="0"/>
              <a:t>effort</a:t>
            </a:r>
            <a:r>
              <a:rPr lang="es-ES" sz="2800" dirty="0" smtClean="0"/>
              <a:t> </a:t>
            </a:r>
            <a:r>
              <a:rPr lang="es-ES" sz="2800" dirty="0" err="1" smtClean="0"/>
              <a:t>exists</a:t>
            </a:r>
            <a:r>
              <a:rPr lang="es-ES" sz="2800" dirty="0" smtClean="0"/>
              <a:t>, </a:t>
            </a:r>
            <a:r>
              <a:rPr lang="es-ES" sz="2800" dirty="0" err="1" smtClean="0"/>
              <a:t>model</a:t>
            </a:r>
            <a:r>
              <a:rPr lang="es-ES" sz="2800" dirty="0" smtClean="0"/>
              <a:t> can </a:t>
            </a:r>
            <a:r>
              <a:rPr lang="es-ES" sz="2800" dirty="0" err="1" smtClean="0"/>
              <a:t>estimate</a:t>
            </a:r>
            <a:r>
              <a:rPr lang="es-ES" sz="2800" dirty="0" smtClean="0"/>
              <a:t> M and </a:t>
            </a:r>
            <a:r>
              <a:rPr lang="es-ES" sz="2800" dirty="0" err="1" smtClean="0"/>
              <a:t>annual</a:t>
            </a:r>
            <a:r>
              <a:rPr lang="es-ES" sz="2800" dirty="0" smtClean="0"/>
              <a:t> F </a:t>
            </a:r>
            <a:r>
              <a:rPr lang="es-ES" sz="2800" dirty="0" err="1" smtClean="0"/>
              <a:t>values</a:t>
            </a:r>
            <a:r>
              <a:rPr lang="es-ES" sz="2800" dirty="0" smtClean="0"/>
              <a:t>,  </a:t>
            </a:r>
            <a:r>
              <a:rPr lang="es-ES" sz="2800" dirty="0" err="1" smtClean="0"/>
              <a:t>assuming</a:t>
            </a:r>
            <a:r>
              <a:rPr lang="es-ES" sz="2800" dirty="0" smtClean="0"/>
              <a:t> F </a:t>
            </a:r>
            <a:r>
              <a:rPr lang="es-ES" sz="2800" dirty="0" err="1" smtClean="0"/>
              <a:t>proportional</a:t>
            </a:r>
            <a:r>
              <a:rPr lang="es-ES" sz="2800" dirty="0" smtClean="0"/>
              <a:t> to </a:t>
            </a:r>
            <a:r>
              <a:rPr lang="es-ES" sz="2800" dirty="0" err="1" smtClean="0"/>
              <a:t>effort</a:t>
            </a:r>
            <a:endParaRPr lang="es-ES" sz="2800" dirty="0" smtClean="0"/>
          </a:p>
        </p:txBody>
      </p:sp>
      <p:sp>
        <p:nvSpPr>
          <p:cNvPr id="2" name="Title 1"/>
          <p:cNvSpPr>
            <a:spLocks noGrp="1"/>
          </p:cNvSpPr>
          <p:nvPr>
            <p:ph type="title"/>
          </p:nvPr>
        </p:nvSpPr>
        <p:spPr>
          <a:xfrm>
            <a:off x="91440" y="104894"/>
            <a:ext cx="11978640" cy="1143000"/>
          </a:xfrm>
        </p:spPr>
        <p:txBody>
          <a:bodyPr/>
          <a:lstStyle/>
          <a:p>
            <a:r>
              <a:rPr lang="en-US" b="1" dirty="0" smtClean="0">
                <a:solidFill>
                  <a:schemeClr val="tx2"/>
                </a:solidFill>
              </a:rPr>
              <a:t>Mean-length Z</a:t>
            </a:r>
            <a:endParaRPr lang="en-GB" b="1" dirty="0">
              <a:solidFill>
                <a:schemeClr val="tx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2484" y="274834"/>
            <a:ext cx="1667570" cy="695615"/>
          </a:xfrm>
          <a:prstGeom prst="rect">
            <a:avLst/>
          </a:prstGeom>
        </p:spPr>
      </p:pic>
    </p:spTree>
    <p:extLst>
      <p:ext uri="{BB962C8B-B14F-4D97-AF65-F5344CB8AC3E}">
        <p14:creationId xmlns:p14="http://schemas.microsoft.com/office/powerpoint/2010/main" val="3565278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6"/>
          <p:cNvSpPr txBox="1"/>
          <p:nvPr/>
        </p:nvSpPr>
        <p:spPr>
          <a:xfrm>
            <a:off x="1917802" y="6238786"/>
            <a:ext cx="2983317" cy="646331"/>
          </a:xfrm>
          <a:prstGeom prst="rect">
            <a:avLst/>
          </a:prstGeom>
          <a:noFill/>
        </p:spPr>
        <p:txBody>
          <a:bodyPr wrap="none" rtlCol="0">
            <a:spAutoFit/>
          </a:bodyPr>
          <a:lstStyle/>
          <a:p>
            <a:r>
              <a:rPr lang="de-DE" sz="3600" b="1" smtClean="0">
                <a:solidFill>
                  <a:prstClr val="white"/>
                </a:solidFill>
              </a:rPr>
              <a:t>Mean-length Z</a:t>
            </a:r>
          </a:p>
        </p:txBody>
      </p:sp>
      <p:pic>
        <p:nvPicPr>
          <p:cNvPr id="5" name="Picture 41"/>
          <p:cNvPicPr/>
          <p:nvPr/>
        </p:nvPicPr>
        <p:blipFill rotWithShape="1">
          <a:blip r:embed="rId2"/>
          <a:srcRect t="10162" r="50000"/>
          <a:stretch/>
        </p:blipFill>
        <p:spPr bwMode="auto">
          <a:xfrm>
            <a:off x="240632" y="1518813"/>
            <a:ext cx="4065136" cy="3104146"/>
          </a:xfrm>
          <a:prstGeom prst="rect">
            <a:avLst/>
          </a:prstGeom>
          <a:noFill/>
          <a:ln w="9525">
            <a:noFill/>
            <a:miter lim="800000"/>
            <a:headEnd/>
            <a:tailEnd/>
          </a:ln>
        </p:spPr>
      </p:pic>
      <p:pic>
        <p:nvPicPr>
          <p:cNvPr id="6" name="Picture 43"/>
          <p:cNvPicPr/>
          <p:nvPr/>
        </p:nvPicPr>
        <p:blipFill rotWithShape="1">
          <a:blip r:embed="rId3"/>
          <a:srcRect t="6404" b="50638"/>
          <a:stretch/>
        </p:blipFill>
        <p:spPr bwMode="auto">
          <a:xfrm>
            <a:off x="5842975" y="1699420"/>
            <a:ext cx="6249119" cy="2779295"/>
          </a:xfrm>
          <a:prstGeom prst="rect">
            <a:avLst/>
          </a:prstGeom>
          <a:noFill/>
          <a:ln w="9525">
            <a:noFill/>
            <a:miter lim="800000"/>
            <a:headEnd/>
            <a:tailEnd/>
          </a:ln>
        </p:spPr>
      </p:pic>
      <p:sp>
        <p:nvSpPr>
          <p:cNvPr id="3" name="2 Rectángulo"/>
          <p:cNvSpPr/>
          <p:nvPr/>
        </p:nvSpPr>
        <p:spPr>
          <a:xfrm>
            <a:off x="240632" y="4622959"/>
            <a:ext cx="5582653" cy="1938992"/>
          </a:xfrm>
          <a:prstGeom prst="rect">
            <a:avLst/>
          </a:prstGeom>
          <a:ln>
            <a:solidFill>
              <a:schemeClr val="tx1"/>
            </a:solidFill>
          </a:ln>
        </p:spPr>
        <p:txBody>
          <a:bodyPr wrap="square">
            <a:spAutoFit/>
          </a:bodyPr>
          <a:lstStyle/>
          <a:p>
            <a:r>
              <a:rPr lang="es-ES" sz="2400" smtClean="0"/>
              <a:t>Single Z estimate = 0.46 (no time changes)</a:t>
            </a:r>
          </a:p>
          <a:p>
            <a:r>
              <a:rPr lang="es-ES" sz="2400" smtClean="0"/>
              <a:t>External M=0.30 </a:t>
            </a:r>
            <a:r>
              <a:rPr lang="es-ES" sz="2400" smtClean="0">
                <a:sym typeface="Wingdings" pitchFamily="2" charset="2"/>
              </a:rPr>
              <a:t> F=0.16</a:t>
            </a:r>
          </a:p>
          <a:p>
            <a:r>
              <a:rPr lang="es-ES" sz="2400" smtClean="0">
                <a:sym typeface="Wingdings" pitchFamily="2" charset="2"/>
              </a:rPr>
              <a:t>Per-Recruit:</a:t>
            </a:r>
            <a:r>
              <a:rPr lang="es-ES" sz="2400">
                <a:sym typeface="Wingdings" pitchFamily="2" charset="2"/>
              </a:rPr>
              <a:t> </a:t>
            </a:r>
            <a:r>
              <a:rPr lang="es-ES" sz="2400" smtClean="0">
                <a:sym typeface="Wingdings" pitchFamily="2" charset="2"/>
              </a:rPr>
              <a:t>F0.1=0.26; F35%=0.33</a:t>
            </a:r>
          </a:p>
          <a:p>
            <a:pPr marL="342900" indent="-342900">
              <a:buFont typeface="Wingdings"/>
              <a:buChar char="è"/>
            </a:pPr>
            <a:r>
              <a:rPr lang="es-ES" sz="2400" smtClean="0">
                <a:sym typeface="Wingdings" pitchFamily="2" charset="2"/>
              </a:rPr>
              <a:t>F &lt; Per-Recruit proxies</a:t>
            </a:r>
          </a:p>
          <a:p>
            <a:pPr marL="342900" indent="-342900">
              <a:buFont typeface="Wingdings"/>
              <a:buChar char="è"/>
            </a:pPr>
            <a:r>
              <a:rPr lang="es-ES" sz="2400" smtClean="0">
                <a:sym typeface="Wingdings" pitchFamily="2" charset="2"/>
              </a:rPr>
              <a:t>Exploitation at or below F</a:t>
            </a:r>
            <a:r>
              <a:rPr lang="es-ES" sz="2400" baseline="-25000" smtClean="0">
                <a:sym typeface="Wingdings" pitchFamily="2" charset="2"/>
              </a:rPr>
              <a:t>MSY</a:t>
            </a:r>
            <a:r>
              <a:rPr lang="es-ES" sz="2400" smtClean="0">
                <a:sym typeface="Wingdings" pitchFamily="2" charset="2"/>
              </a:rPr>
              <a:t> proxy</a:t>
            </a:r>
            <a:endParaRPr lang="es-ES" sz="2400"/>
          </a:p>
        </p:txBody>
      </p:sp>
      <p:sp>
        <p:nvSpPr>
          <p:cNvPr id="9" name="8 Rectángulo"/>
          <p:cNvSpPr/>
          <p:nvPr/>
        </p:nvSpPr>
        <p:spPr>
          <a:xfrm>
            <a:off x="6370320" y="4622959"/>
            <a:ext cx="5646821" cy="1938992"/>
          </a:xfrm>
          <a:prstGeom prst="rect">
            <a:avLst/>
          </a:prstGeom>
          <a:ln>
            <a:solidFill>
              <a:schemeClr val="tx1"/>
            </a:solidFill>
          </a:ln>
        </p:spPr>
        <p:txBody>
          <a:bodyPr wrap="square">
            <a:spAutoFit/>
          </a:bodyPr>
          <a:lstStyle/>
          <a:p>
            <a:r>
              <a:rPr lang="es-ES" sz="2400" dirty="0" smtClean="0"/>
              <a:t>M </a:t>
            </a:r>
            <a:r>
              <a:rPr lang="es-ES" sz="2400" dirty="0" err="1" smtClean="0"/>
              <a:t>estimate</a:t>
            </a:r>
            <a:r>
              <a:rPr lang="es-ES" sz="2400" dirty="0" smtClean="0"/>
              <a:t> = 0.35</a:t>
            </a:r>
          </a:p>
          <a:p>
            <a:r>
              <a:rPr lang="es-ES" sz="2400" dirty="0" err="1" smtClean="0">
                <a:sym typeface="Wingdings" pitchFamily="2" charset="2"/>
              </a:rPr>
              <a:t>Annual</a:t>
            </a:r>
            <a:r>
              <a:rPr lang="es-ES" sz="2400" dirty="0" smtClean="0">
                <a:sym typeface="Wingdings" pitchFamily="2" charset="2"/>
              </a:rPr>
              <a:t> F </a:t>
            </a:r>
            <a:r>
              <a:rPr lang="es-ES" sz="2400" dirty="0" err="1" smtClean="0">
                <a:sym typeface="Wingdings" pitchFamily="2" charset="2"/>
              </a:rPr>
              <a:t>estimates</a:t>
            </a:r>
            <a:r>
              <a:rPr lang="es-ES" sz="2400" dirty="0" smtClean="0">
                <a:sym typeface="Wingdings" pitchFamily="2" charset="2"/>
              </a:rPr>
              <a:t> (</a:t>
            </a:r>
            <a:r>
              <a:rPr lang="es-ES" sz="2400" dirty="0" err="1" smtClean="0">
                <a:sym typeface="Wingdings" pitchFamily="2" charset="2"/>
              </a:rPr>
              <a:t>right-most</a:t>
            </a:r>
            <a:r>
              <a:rPr lang="es-ES" sz="2400" dirty="0" smtClean="0">
                <a:sym typeface="Wingdings" pitchFamily="2" charset="2"/>
              </a:rPr>
              <a:t> panel)</a:t>
            </a:r>
          </a:p>
          <a:p>
            <a:r>
              <a:rPr lang="es-ES" sz="2400" dirty="0" smtClean="0">
                <a:sym typeface="Wingdings" pitchFamily="2" charset="2"/>
              </a:rPr>
              <a:t>Per-</a:t>
            </a:r>
            <a:r>
              <a:rPr lang="es-ES" sz="2400" dirty="0" err="1" smtClean="0">
                <a:sym typeface="Wingdings" pitchFamily="2" charset="2"/>
              </a:rPr>
              <a:t>Recruit</a:t>
            </a:r>
            <a:r>
              <a:rPr lang="es-ES" sz="2400" dirty="0" smtClean="0">
                <a:sym typeface="Wingdings" pitchFamily="2" charset="2"/>
              </a:rPr>
              <a:t>: F0.1=0.30; F35%=0.39</a:t>
            </a:r>
          </a:p>
          <a:p>
            <a:pPr marL="342900" indent="-342900">
              <a:buFont typeface="Wingdings"/>
              <a:buChar char="è"/>
            </a:pPr>
            <a:r>
              <a:rPr lang="es-ES" sz="2400" dirty="0" smtClean="0">
                <a:sym typeface="Wingdings" pitchFamily="2" charset="2"/>
              </a:rPr>
              <a:t>F &lt; Per-</a:t>
            </a:r>
            <a:r>
              <a:rPr lang="es-ES" sz="2400" dirty="0" err="1" smtClean="0">
                <a:sym typeface="Wingdings" pitchFamily="2" charset="2"/>
              </a:rPr>
              <a:t>Recruit</a:t>
            </a:r>
            <a:r>
              <a:rPr lang="es-ES" sz="2400" dirty="0" smtClean="0">
                <a:sym typeface="Wingdings" pitchFamily="2" charset="2"/>
              </a:rPr>
              <a:t> </a:t>
            </a:r>
            <a:r>
              <a:rPr lang="es-ES" sz="2400" dirty="0" err="1" smtClean="0">
                <a:sym typeface="Wingdings" pitchFamily="2" charset="2"/>
              </a:rPr>
              <a:t>proxies</a:t>
            </a:r>
            <a:endParaRPr lang="es-ES" sz="2400" dirty="0" smtClean="0">
              <a:sym typeface="Wingdings" pitchFamily="2" charset="2"/>
            </a:endParaRPr>
          </a:p>
          <a:p>
            <a:pPr marL="342900" indent="-342900">
              <a:buFont typeface="Wingdings"/>
              <a:buChar char="è"/>
            </a:pPr>
            <a:r>
              <a:rPr lang="es-ES" sz="2400" dirty="0" err="1" smtClean="0">
                <a:sym typeface="Wingdings" pitchFamily="2" charset="2"/>
              </a:rPr>
              <a:t>Exploitation</a:t>
            </a:r>
            <a:r>
              <a:rPr lang="es-ES" sz="2400" dirty="0" smtClean="0">
                <a:sym typeface="Wingdings" pitchFamily="2" charset="2"/>
              </a:rPr>
              <a:t> at </a:t>
            </a:r>
            <a:r>
              <a:rPr lang="es-ES" sz="2400" dirty="0" err="1" smtClean="0">
                <a:sym typeface="Wingdings" pitchFamily="2" charset="2"/>
              </a:rPr>
              <a:t>or</a:t>
            </a:r>
            <a:r>
              <a:rPr lang="es-ES" sz="2400" dirty="0" smtClean="0">
                <a:sym typeface="Wingdings" pitchFamily="2" charset="2"/>
              </a:rPr>
              <a:t> </a:t>
            </a:r>
            <a:r>
              <a:rPr lang="es-ES" sz="2400" dirty="0" err="1" smtClean="0">
                <a:sym typeface="Wingdings" pitchFamily="2" charset="2"/>
              </a:rPr>
              <a:t>below</a:t>
            </a:r>
            <a:r>
              <a:rPr lang="es-ES" sz="2400" dirty="0" smtClean="0">
                <a:sym typeface="Wingdings" pitchFamily="2" charset="2"/>
              </a:rPr>
              <a:t> F</a:t>
            </a:r>
            <a:r>
              <a:rPr lang="es-ES" sz="2400" baseline="-25000" dirty="0" smtClean="0">
                <a:sym typeface="Wingdings" pitchFamily="2" charset="2"/>
              </a:rPr>
              <a:t>MSY</a:t>
            </a:r>
            <a:r>
              <a:rPr lang="es-ES" sz="2400" dirty="0" smtClean="0">
                <a:sym typeface="Wingdings" pitchFamily="2" charset="2"/>
              </a:rPr>
              <a:t> proxy</a:t>
            </a:r>
          </a:p>
        </p:txBody>
      </p:sp>
      <p:sp>
        <p:nvSpPr>
          <p:cNvPr id="10" name="9 Rectángulo"/>
          <p:cNvSpPr/>
          <p:nvPr/>
        </p:nvSpPr>
        <p:spPr>
          <a:xfrm>
            <a:off x="7012402" y="1237755"/>
            <a:ext cx="3910264" cy="461665"/>
          </a:xfrm>
          <a:prstGeom prst="rect">
            <a:avLst/>
          </a:prstGeom>
        </p:spPr>
        <p:txBody>
          <a:bodyPr wrap="square">
            <a:spAutoFit/>
          </a:bodyPr>
          <a:lstStyle/>
          <a:p>
            <a:r>
              <a:rPr lang="es-ES" sz="2400" b="1" dirty="0" err="1" smtClean="0"/>
              <a:t>Method</a:t>
            </a:r>
            <a:r>
              <a:rPr lang="es-ES" sz="2400" b="1" dirty="0" smtClean="0"/>
              <a:t> </a:t>
            </a:r>
            <a:r>
              <a:rPr lang="es-ES" sz="2400" b="1" dirty="0" err="1" smtClean="0"/>
              <a:t>with</a:t>
            </a:r>
            <a:r>
              <a:rPr lang="es-ES" sz="2400" b="1" dirty="0" smtClean="0"/>
              <a:t> </a:t>
            </a:r>
            <a:r>
              <a:rPr lang="es-ES" sz="2400" b="1" dirty="0" err="1" smtClean="0"/>
              <a:t>fishing</a:t>
            </a:r>
            <a:r>
              <a:rPr lang="es-ES" sz="2400" b="1" dirty="0" smtClean="0"/>
              <a:t> </a:t>
            </a:r>
            <a:r>
              <a:rPr lang="es-ES" sz="2400" b="1" dirty="0" err="1" smtClean="0"/>
              <a:t>effort</a:t>
            </a:r>
            <a:endParaRPr lang="es-ES" sz="2400" b="1" dirty="0"/>
          </a:p>
        </p:txBody>
      </p:sp>
      <p:sp>
        <p:nvSpPr>
          <p:cNvPr id="11" name="10 Rectángulo"/>
          <p:cNvSpPr/>
          <p:nvPr/>
        </p:nvSpPr>
        <p:spPr>
          <a:xfrm>
            <a:off x="385012" y="1153401"/>
            <a:ext cx="4182977" cy="461665"/>
          </a:xfrm>
          <a:prstGeom prst="rect">
            <a:avLst/>
          </a:prstGeom>
        </p:spPr>
        <p:txBody>
          <a:bodyPr wrap="square">
            <a:spAutoFit/>
          </a:bodyPr>
          <a:lstStyle/>
          <a:p>
            <a:r>
              <a:rPr lang="es-ES" sz="2400" b="1" dirty="0" err="1" smtClean="0"/>
              <a:t>Method</a:t>
            </a:r>
            <a:r>
              <a:rPr lang="es-ES" sz="2400" b="1" dirty="0" smtClean="0"/>
              <a:t> </a:t>
            </a:r>
            <a:r>
              <a:rPr lang="es-ES" sz="2400" b="1" dirty="0" err="1" smtClean="0"/>
              <a:t>without</a:t>
            </a:r>
            <a:r>
              <a:rPr lang="es-ES" sz="2400" b="1" dirty="0" smtClean="0"/>
              <a:t> </a:t>
            </a:r>
            <a:r>
              <a:rPr lang="es-ES" sz="2400" b="1" dirty="0" err="1" smtClean="0"/>
              <a:t>fishing</a:t>
            </a:r>
            <a:r>
              <a:rPr lang="es-ES" sz="2400" b="1" dirty="0" smtClean="0"/>
              <a:t> </a:t>
            </a:r>
            <a:r>
              <a:rPr lang="es-ES" sz="2400" b="1" dirty="0" err="1" smtClean="0"/>
              <a:t>effort</a:t>
            </a:r>
            <a:endParaRPr lang="es-ES" sz="2400" b="1" dirty="0"/>
          </a:p>
        </p:txBody>
      </p:sp>
      <p:sp>
        <p:nvSpPr>
          <p:cNvPr id="2" name="Title 1"/>
          <p:cNvSpPr>
            <a:spLocks noGrp="1"/>
          </p:cNvSpPr>
          <p:nvPr>
            <p:ph type="title"/>
          </p:nvPr>
        </p:nvSpPr>
        <p:spPr>
          <a:xfrm>
            <a:off x="883920" y="-99862"/>
            <a:ext cx="10972800" cy="1143000"/>
          </a:xfrm>
        </p:spPr>
        <p:txBody>
          <a:bodyPr/>
          <a:lstStyle/>
          <a:p>
            <a:r>
              <a:rPr lang="es-ES" b="1" dirty="0">
                <a:solidFill>
                  <a:schemeClr val="tx2"/>
                </a:solidFill>
              </a:rPr>
              <a:t>Mean-</a:t>
            </a:r>
            <a:r>
              <a:rPr lang="es-ES" b="1" dirty="0" err="1">
                <a:solidFill>
                  <a:schemeClr val="tx2"/>
                </a:solidFill>
              </a:rPr>
              <a:t>length</a:t>
            </a:r>
            <a:r>
              <a:rPr lang="es-ES" b="1" dirty="0">
                <a:solidFill>
                  <a:schemeClr val="tx2"/>
                </a:solidFill>
              </a:rPr>
              <a:t> Z </a:t>
            </a:r>
            <a:r>
              <a:rPr lang="es-ES" b="1" dirty="0" err="1">
                <a:solidFill>
                  <a:schemeClr val="tx2"/>
                </a:solidFill>
              </a:rPr>
              <a:t>example</a:t>
            </a:r>
            <a:r>
              <a:rPr lang="es-ES" b="1" dirty="0">
                <a:solidFill>
                  <a:schemeClr val="tx2"/>
                </a:solidFill>
              </a:rPr>
              <a:t> of output</a:t>
            </a:r>
          </a:p>
        </p:txBody>
      </p:sp>
    </p:spTree>
    <p:extLst>
      <p:ext uri="{BB962C8B-B14F-4D97-AF65-F5344CB8AC3E}">
        <p14:creationId xmlns:p14="http://schemas.microsoft.com/office/powerpoint/2010/main" val="927284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41032" y="1173480"/>
            <a:ext cx="12095748" cy="4832092"/>
          </a:xfrm>
          <a:prstGeom prst="rect">
            <a:avLst/>
          </a:prstGeom>
          <a:noFill/>
        </p:spPr>
        <p:txBody>
          <a:bodyPr wrap="square">
            <a:spAutoFit/>
          </a:bodyPr>
          <a:lstStyle/>
          <a:p>
            <a:r>
              <a:rPr lang="es-ES" sz="2800" b="1" dirty="0" smtClean="0"/>
              <a:t>Data </a:t>
            </a:r>
            <a:r>
              <a:rPr lang="es-ES" sz="2800" b="1" dirty="0" err="1" smtClean="0"/>
              <a:t>needs</a:t>
            </a:r>
            <a:r>
              <a:rPr lang="es-ES" sz="2800" b="1" dirty="0" smtClean="0"/>
              <a:t>: </a:t>
            </a:r>
          </a:p>
          <a:p>
            <a:r>
              <a:rPr lang="es-ES" sz="2800" dirty="0" smtClean="0"/>
              <a:t>   </a:t>
            </a:r>
            <a:r>
              <a:rPr lang="es-ES" sz="2800" dirty="0" err="1" smtClean="0"/>
              <a:t>proportion</a:t>
            </a:r>
            <a:r>
              <a:rPr lang="es-ES" sz="2800" dirty="0" smtClean="0"/>
              <a:t>-at-</a:t>
            </a:r>
            <a:r>
              <a:rPr lang="es-ES" sz="2800" dirty="0" err="1" smtClean="0"/>
              <a:t>length</a:t>
            </a:r>
            <a:r>
              <a:rPr lang="es-ES" sz="2800" dirty="0" smtClean="0"/>
              <a:t> in catch (in a single </a:t>
            </a:r>
            <a:r>
              <a:rPr lang="es-ES" sz="2800" dirty="0" err="1" smtClean="0"/>
              <a:t>year</a:t>
            </a:r>
            <a:r>
              <a:rPr lang="es-ES" sz="2800" dirty="0" smtClean="0"/>
              <a:t>)</a:t>
            </a:r>
          </a:p>
          <a:p>
            <a:r>
              <a:rPr lang="es-ES" sz="2800" dirty="0" smtClean="0"/>
              <a:t>   </a:t>
            </a:r>
            <a:r>
              <a:rPr lang="es-ES" sz="2800" dirty="0" err="1" smtClean="0"/>
              <a:t>biological</a:t>
            </a:r>
            <a:r>
              <a:rPr lang="es-ES" sz="2800" dirty="0" smtClean="0"/>
              <a:t> </a:t>
            </a:r>
            <a:r>
              <a:rPr lang="es-ES" sz="2800" dirty="0" err="1" smtClean="0"/>
              <a:t>parameters</a:t>
            </a:r>
            <a:r>
              <a:rPr lang="es-ES" sz="2800" dirty="0" smtClean="0"/>
              <a:t>: </a:t>
            </a:r>
            <a:r>
              <a:rPr lang="es-ES" sz="2800" dirty="0" err="1" smtClean="0"/>
              <a:t>Linf</a:t>
            </a:r>
            <a:r>
              <a:rPr lang="es-ES" sz="2800" dirty="0" smtClean="0"/>
              <a:t> and M/K</a:t>
            </a:r>
          </a:p>
          <a:p>
            <a:endParaRPr lang="es-ES" sz="2800" dirty="0" smtClean="0"/>
          </a:p>
          <a:p>
            <a:r>
              <a:rPr lang="es-ES" sz="2800" b="1" dirty="0" err="1" smtClean="0"/>
              <a:t>Assumptions</a:t>
            </a:r>
            <a:r>
              <a:rPr lang="es-ES" sz="2800" b="1" dirty="0" smtClean="0"/>
              <a:t>: </a:t>
            </a:r>
          </a:p>
          <a:p>
            <a:r>
              <a:rPr lang="es-ES" sz="2800" dirty="0" smtClean="0"/>
              <a:t>   </a:t>
            </a:r>
            <a:r>
              <a:rPr lang="es-ES" sz="2800" dirty="0" err="1" smtClean="0"/>
              <a:t>recruitment</a:t>
            </a:r>
            <a:r>
              <a:rPr lang="es-ES" sz="2800" dirty="0" smtClean="0"/>
              <a:t>, </a:t>
            </a:r>
            <a:r>
              <a:rPr lang="es-ES" sz="2800" dirty="0" err="1" smtClean="0"/>
              <a:t>fishery</a:t>
            </a:r>
            <a:r>
              <a:rPr lang="es-ES" sz="2800" dirty="0" smtClean="0"/>
              <a:t> </a:t>
            </a:r>
            <a:r>
              <a:rPr lang="es-ES" sz="2800" dirty="0" err="1" smtClean="0"/>
              <a:t>selection</a:t>
            </a:r>
            <a:r>
              <a:rPr lang="es-ES" sz="2800" dirty="0" smtClean="0"/>
              <a:t> and F </a:t>
            </a:r>
            <a:r>
              <a:rPr lang="es-ES" sz="2800" dirty="0" err="1" smtClean="0"/>
              <a:t>constant</a:t>
            </a:r>
            <a:r>
              <a:rPr lang="es-ES" sz="2800" dirty="0" smtClean="0"/>
              <a:t> </a:t>
            </a:r>
            <a:r>
              <a:rPr lang="es-ES" sz="2800" dirty="0" err="1" smtClean="0"/>
              <a:t>over</a:t>
            </a:r>
            <a:r>
              <a:rPr lang="es-ES" sz="2800" dirty="0" smtClean="0"/>
              <a:t> time</a:t>
            </a:r>
          </a:p>
          <a:p>
            <a:r>
              <a:rPr lang="es-ES" sz="2800" dirty="0"/>
              <a:t> </a:t>
            </a:r>
            <a:r>
              <a:rPr lang="es-ES" sz="2800" dirty="0" smtClean="0"/>
              <a:t>  </a:t>
            </a:r>
            <a:r>
              <a:rPr lang="es-ES" sz="2800" dirty="0" err="1" smtClean="0"/>
              <a:t>fishery</a:t>
            </a:r>
            <a:r>
              <a:rPr lang="es-ES" sz="2800" dirty="0" smtClean="0"/>
              <a:t> </a:t>
            </a:r>
            <a:r>
              <a:rPr lang="es-ES" sz="2800" dirty="0" err="1" smtClean="0"/>
              <a:t>selection</a:t>
            </a:r>
            <a:r>
              <a:rPr lang="es-ES" sz="2800" dirty="0" smtClean="0"/>
              <a:t> </a:t>
            </a:r>
            <a:r>
              <a:rPr lang="es-ES" sz="2800" dirty="0" err="1" smtClean="0"/>
              <a:t>asymptotic</a:t>
            </a:r>
            <a:endParaRPr lang="es-ES" sz="2800" dirty="0" smtClean="0"/>
          </a:p>
          <a:p>
            <a:endParaRPr lang="es-ES" sz="2800" dirty="0" smtClean="0"/>
          </a:p>
          <a:p>
            <a:r>
              <a:rPr lang="es-ES" sz="2800" b="1" dirty="0" smtClean="0"/>
              <a:t>Output: </a:t>
            </a:r>
            <a:endParaRPr lang="es-ES" sz="2800" dirty="0" smtClean="0"/>
          </a:p>
          <a:p>
            <a:r>
              <a:rPr lang="es-ES" sz="2800" dirty="0" smtClean="0"/>
              <a:t>   </a:t>
            </a:r>
            <a:r>
              <a:rPr lang="es-ES" sz="2800" dirty="0" err="1" smtClean="0"/>
              <a:t>Estimates</a:t>
            </a:r>
            <a:r>
              <a:rPr lang="es-ES" sz="2800" dirty="0" smtClean="0"/>
              <a:t> F/M and compares </a:t>
            </a:r>
            <a:r>
              <a:rPr lang="es-ES" sz="2800" dirty="0" err="1" smtClean="0"/>
              <a:t>with</a:t>
            </a:r>
            <a:r>
              <a:rPr lang="es-ES" sz="2800" dirty="0" smtClean="0"/>
              <a:t> </a:t>
            </a:r>
            <a:r>
              <a:rPr lang="es-ES" sz="2800" dirty="0" err="1" smtClean="0"/>
              <a:t>reference</a:t>
            </a:r>
            <a:r>
              <a:rPr lang="es-ES" sz="2800" dirty="0" smtClean="0"/>
              <a:t> </a:t>
            </a:r>
            <a:r>
              <a:rPr lang="es-ES" sz="2800" dirty="0" err="1" smtClean="0"/>
              <a:t>points</a:t>
            </a:r>
            <a:r>
              <a:rPr lang="es-ES" sz="2800" dirty="0" smtClean="0"/>
              <a:t> </a:t>
            </a:r>
            <a:r>
              <a:rPr lang="es-ES" sz="2800" dirty="0" err="1" smtClean="0"/>
              <a:t>from</a:t>
            </a:r>
            <a:r>
              <a:rPr lang="es-ES" sz="2800" dirty="0" smtClean="0"/>
              <a:t> Per-</a:t>
            </a:r>
            <a:r>
              <a:rPr lang="es-ES" sz="2800" dirty="0" err="1" smtClean="0"/>
              <a:t>Recruit</a:t>
            </a:r>
            <a:r>
              <a:rPr lang="es-ES" sz="2800" dirty="0" smtClean="0"/>
              <a:t> </a:t>
            </a:r>
            <a:r>
              <a:rPr lang="es-ES" sz="2800" dirty="0" err="1" smtClean="0"/>
              <a:t>analysis</a:t>
            </a:r>
            <a:endParaRPr lang="es-ES" sz="2800" dirty="0" smtClean="0"/>
          </a:p>
          <a:p>
            <a:r>
              <a:rPr lang="es-ES" sz="2800" dirty="0" smtClean="0"/>
              <a:t>   (</a:t>
            </a:r>
            <a:r>
              <a:rPr lang="es-ES" sz="2800" dirty="0" err="1" smtClean="0"/>
              <a:t>requires</a:t>
            </a:r>
            <a:r>
              <a:rPr lang="es-ES" sz="2800" dirty="0" smtClean="0"/>
              <a:t> </a:t>
            </a:r>
            <a:r>
              <a:rPr lang="es-ES" sz="2800" dirty="0" err="1" smtClean="0"/>
              <a:t>weight</a:t>
            </a:r>
            <a:r>
              <a:rPr lang="es-ES" sz="2800" dirty="0" smtClean="0"/>
              <a:t> and </a:t>
            </a:r>
            <a:r>
              <a:rPr lang="es-ES" sz="2800" dirty="0" err="1" smtClean="0"/>
              <a:t>maturity</a:t>
            </a:r>
            <a:r>
              <a:rPr lang="es-ES" sz="2800" dirty="0" smtClean="0"/>
              <a:t> </a:t>
            </a:r>
            <a:r>
              <a:rPr lang="es-ES" sz="2800" dirty="0" err="1" smtClean="0"/>
              <a:t>parameters</a:t>
            </a:r>
            <a:r>
              <a:rPr lang="es-ES" sz="2800" dirty="0" smtClean="0"/>
              <a:t>). </a:t>
            </a:r>
          </a:p>
        </p:txBody>
      </p:sp>
      <p:sp>
        <p:nvSpPr>
          <p:cNvPr id="2" name="Title 1"/>
          <p:cNvSpPr>
            <a:spLocks noGrp="1"/>
          </p:cNvSpPr>
          <p:nvPr>
            <p:ph type="title"/>
          </p:nvPr>
        </p:nvSpPr>
        <p:spPr>
          <a:xfrm>
            <a:off x="601980" y="251778"/>
            <a:ext cx="10972800" cy="1143000"/>
          </a:xfrm>
        </p:spPr>
        <p:txBody>
          <a:bodyPr/>
          <a:lstStyle/>
          <a:p>
            <a:r>
              <a:rPr lang="en-US" b="1" dirty="0" smtClean="0">
                <a:solidFill>
                  <a:schemeClr val="tx2"/>
                </a:solidFill>
              </a:rPr>
              <a:t>LB-SPR</a:t>
            </a:r>
            <a:endParaRPr lang="en-GB" b="1" dirty="0">
              <a:solidFill>
                <a:schemeClr val="tx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8210" y="251778"/>
            <a:ext cx="1667570" cy="695615"/>
          </a:xfrm>
          <a:prstGeom prst="rect">
            <a:avLst/>
          </a:prstGeom>
        </p:spPr>
      </p:pic>
    </p:spTree>
    <p:extLst>
      <p:ext uri="{BB962C8B-B14F-4D97-AF65-F5344CB8AC3E}">
        <p14:creationId xmlns:p14="http://schemas.microsoft.com/office/powerpoint/2010/main" val="327013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973242" y="1334474"/>
            <a:ext cx="5746318" cy="3534706"/>
            <a:chOff x="4708322" y="900134"/>
            <a:chExt cx="5157573" cy="2993686"/>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8954" r="6528" b="15469"/>
            <a:stretch/>
          </p:blipFill>
          <p:spPr bwMode="auto">
            <a:xfrm>
              <a:off x="4708322" y="1325880"/>
              <a:ext cx="4725238" cy="25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9 Rectángulo"/>
            <p:cNvSpPr/>
            <p:nvPr/>
          </p:nvSpPr>
          <p:spPr>
            <a:xfrm>
              <a:off x="5474366" y="900134"/>
              <a:ext cx="4391529" cy="461665"/>
            </a:xfrm>
            <a:prstGeom prst="rect">
              <a:avLst/>
            </a:prstGeom>
          </p:spPr>
          <p:txBody>
            <a:bodyPr wrap="square">
              <a:spAutoFit/>
            </a:bodyPr>
            <a:lstStyle/>
            <a:p>
              <a:r>
                <a:rPr lang="es-ES" sz="2400" b="1" dirty="0" smtClean="0"/>
                <a:t>SPR/SPR</a:t>
              </a:r>
              <a:r>
                <a:rPr lang="es-ES" sz="2400" b="1" baseline="-25000" dirty="0" smtClean="0"/>
                <a:t>0</a:t>
              </a:r>
              <a:r>
                <a:rPr lang="es-ES" sz="2400" b="1" dirty="0" smtClean="0"/>
                <a:t>: </a:t>
              </a:r>
            </a:p>
          </p:txBody>
        </p:sp>
      </p:grpSp>
      <p:sp>
        <p:nvSpPr>
          <p:cNvPr id="3" name="2 Rectángulo"/>
          <p:cNvSpPr/>
          <p:nvPr/>
        </p:nvSpPr>
        <p:spPr>
          <a:xfrm>
            <a:off x="403860" y="5057406"/>
            <a:ext cx="11734800" cy="1815882"/>
          </a:xfrm>
          <a:prstGeom prst="rect">
            <a:avLst/>
          </a:prstGeom>
        </p:spPr>
        <p:txBody>
          <a:bodyPr wrap="square">
            <a:spAutoFit/>
          </a:bodyPr>
          <a:lstStyle/>
          <a:p>
            <a:r>
              <a:rPr lang="es-ES" sz="2800" dirty="0" err="1" smtClean="0"/>
              <a:t>Analysis</a:t>
            </a:r>
            <a:r>
              <a:rPr lang="es-ES" sz="2800" dirty="0" smtClean="0"/>
              <a:t> </a:t>
            </a:r>
            <a:r>
              <a:rPr lang="es-ES" sz="2800" dirty="0" err="1" smtClean="0"/>
              <a:t>suggests</a:t>
            </a:r>
            <a:r>
              <a:rPr lang="es-ES" sz="2800" dirty="0" smtClean="0"/>
              <a:t> </a:t>
            </a:r>
            <a:r>
              <a:rPr lang="es-ES" sz="2800" dirty="0" err="1" smtClean="0"/>
              <a:t>that</a:t>
            </a:r>
            <a:r>
              <a:rPr lang="es-ES" sz="2800" dirty="0" smtClean="0"/>
              <a:t> F has </a:t>
            </a:r>
            <a:r>
              <a:rPr lang="es-ES" sz="2800" dirty="0" err="1" smtClean="0"/>
              <a:t>been</a:t>
            </a:r>
            <a:r>
              <a:rPr lang="es-ES" sz="2800" dirty="0" smtClean="0"/>
              <a:t> </a:t>
            </a:r>
            <a:r>
              <a:rPr lang="es-ES" sz="2800" dirty="0" err="1" smtClean="0"/>
              <a:t>above</a:t>
            </a:r>
            <a:r>
              <a:rPr lang="es-ES" sz="2800" dirty="0" smtClean="0"/>
              <a:t> M and SPR/SPR</a:t>
            </a:r>
            <a:r>
              <a:rPr lang="es-ES" sz="2800" baseline="-25000" dirty="0" smtClean="0"/>
              <a:t>0</a:t>
            </a:r>
            <a:r>
              <a:rPr lang="es-ES" sz="2800" dirty="0" smtClean="0"/>
              <a:t> </a:t>
            </a:r>
            <a:r>
              <a:rPr lang="es-ES" sz="2800" dirty="0" err="1" smtClean="0"/>
              <a:t>below</a:t>
            </a:r>
            <a:r>
              <a:rPr lang="es-ES" sz="2800" dirty="0" smtClean="0"/>
              <a:t> 30%</a:t>
            </a:r>
          </a:p>
          <a:p>
            <a:r>
              <a:rPr lang="es-ES" sz="2800" dirty="0" smtClean="0">
                <a:sym typeface="Wingdings" pitchFamily="2" charset="2"/>
              </a:rPr>
              <a:t> </a:t>
            </a:r>
            <a:r>
              <a:rPr lang="es-ES" sz="2800" dirty="0" err="1" smtClean="0">
                <a:sym typeface="Wingdings" pitchFamily="2" charset="2"/>
              </a:rPr>
              <a:t>Exploitation</a:t>
            </a:r>
            <a:r>
              <a:rPr lang="es-ES" sz="2800" dirty="0" smtClean="0">
                <a:sym typeface="Wingdings" pitchFamily="2" charset="2"/>
              </a:rPr>
              <a:t> </a:t>
            </a:r>
            <a:r>
              <a:rPr lang="es-ES" sz="2800" dirty="0" err="1" smtClean="0">
                <a:sym typeface="Wingdings" pitchFamily="2" charset="2"/>
              </a:rPr>
              <a:t>above</a:t>
            </a:r>
            <a:r>
              <a:rPr lang="es-ES" sz="2800" dirty="0" smtClean="0">
                <a:sym typeface="Wingdings" pitchFamily="2" charset="2"/>
              </a:rPr>
              <a:t> F</a:t>
            </a:r>
            <a:r>
              <a:rPr lang="es-ES" sz="2800" baseline="-25000" dirty="0" smtClean="0">
                <a:sym typeface="Wingdings" pitchFamily="2" charset="2"/>
              </a:rPr>
              <a:t>MSY</a:t>
            </a:r>
            <a:r>
              <a:rPr lang="es-ES" sz="2800" dirty="0" smtClean="0">
                <a:sym typeface="Wingdings" pitchFamily="2" charset="2"/>
              </a:rPr>
              <a:t> proxy</a:t>
            </a:r>
            <a:endParaRPr lang="es-ES" sz="2800" dirty="0" smtClean="0"/>
          </a:p>
          <a:p>
            <a:endParaRPr lang="es-ES" sz="2800" dirty="0"/>
          </a:p>
          <a:p>
            <a:r>
              <a:rPr lang="es-ES" sz="2800" dirty="0" smtClean="0">
                <a:solidFill>
                  <a:schemeClr val="tx1">
                    <a:lumMod val="50000"/>
                    <a:lumOff val="50000"/>
                  </a:schemeClr>
                </a:solidFill>
              </a:rPr>
              <a:t>Note: ignore 2011 </a:t>
            </a:r>
            <a:r>
              <a:rPr lang="es-ES" sz="2800" dirty="0" err="1" smtClean="0">
                <a:solidFill>
                  <a:schemeClr val="tx1">
                    <a:lumMod val="50000"/>
                    <a:lumOff val="50000"/>
                  </a:schemeClr>
                </a:solidFill>
              </a:rPr>
              <a:t>due</a:t>
            </a:r>
            <a:r>
              <a:rPr lang="es-ES" sz="2800" dirty="0" smtClean="0">
                <a:solidFill>
                  <a:schemeClr val="tx1">
                    <a:lumMod val="50000"/>
                    <a:lumOff val="50000"/>
                  </a:schemeClr>
                </a:solidFill>
              </a:rPr>
              <a:t> to </a:t>
            </a:r>
            <a:r>
              <a:rPr lang="es-ES" sz="2800" dirty="0" err="1" smtClean="0">
                <a:solidFill>
                  <a:schemeClr val="tx1">
                    <a:lumMod val="50000"/>
                    <a:lumOff val="50000"/>
                  </a:schemeClr>
                </a:solidFill>
              </a:rPr>
              <a:t>problematic</a:t>
            </a:r>
            <a:r>
              <a:rPr lang="es-ES" sz="2800" dirty="0" smtClean="0">
                <a:solidFill>
                  <a:schemeClr val="tx1">
                    <a:lumMod val="50000"/>
                    <a:lumOff val="50000"/>
                  </a:schemeClr>
                </a:solidFill>
              </a:rPr>
              <a:t> </a:t>
            </a:r>
            <a:r>
              <a:rPr lang="es-ES" sz="2800" dirty="0" err="1" smtClean="0">
                <a:solidFill>
                  <a:schemeClr val="tx1">
                    <a:lumMod val="50000"/>
                    <a:lumOff val="50000"/>
                  </a:schemeClr>
                </a:solidFill>
              </a:rPr>
              <a:t>fit</a:t>
            </a:r>
            <a:r>
              <a:rPr lang="es-ES" sz="2800" dirty="0" smtClean="0">
                <a:solidFill>
                  <a:schemeClr val="tx1">
                    <a:lumMod val="50000"/>
                    <a:lumOff val="50000"/>
                  </a:schemeClr>
                </a:solidFill>
              </a:rPr>
              <a:t> to </a:t>
            </a:r>
            <a:r>
              <a:rPr lang="es-ES" sz="2800" dirty="0" err="1" smtClean="0">
                <a:solidFill>
                  <a:schemeClr val="tx1">
                    <a:lumMod val="50000"/>
                    <a:lumOff val="50000"/>
                  </a:schemeClr>
                </a:solidFill>
              </a:rPr>
              <a:t>length-frequency</a:t>
            </a:r>
            <a:r>
              <a:rPr lang="es-ES" sz="2800" dirty="0" smtClean="0">
                <a:solidFill>
                  <a:schemeClr val="tx1">
                    <a:lumMod val="50000"/>
                    <a:lumOff val="50000"/>
                  </a:schemeClr>
                </a:solidFill>
              </a:rPr>
              <a:t> data</a:t>
            </a:r>
          </a:p>
        </p:txBody>
      </p:sp>
      <p:grpSp>
        <p:nvGrpSpPr>
          <p:cNvPr id="5" name="Group 4"/>
          <p:cNvGrpSpPr/>
          <p:nvPr/>
        </p:nvGrpSpPr>
        <p:grpSpPr>
          <a:xfrm>
            <a:off x="138728" y="1345129"/>
            <a:ext cx="5834514" cy="3619270"/>
            <a:chOff x="-6052" y="900134"/>
            <a:chExt cx="4837132" cy="3047026"/>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0362" r="6066" b="13766"/>
            <a:stretch/>
          </p:blipFill>
          <p:spPr bwMode="auto">
            <a:xfrm>
              <a:off x="-6052" y="1356359"/>
              <a:ext cx="4837132" cy="259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10 Rectángulo"/>
            <p:cNvSpPr/>
            <p:nvPr/>
          </p:nvSpPr>
          <p:spPr>
            <a:xfrm>
              <a:off x="798058" y="900134"/>
              <a:ext cx="3910264" cy="461665"/>
            </a:xfrm>
            <a:prstGeom prst="rect">
              <a:avLst/>
            </a:prstGeom>
          </p:spPr>
          <p:txBody>
            <a:bodyPr wrap="square">
              <a:spAutoFit/>
            </a:bodyPr>
            <a:lstStyle/>
            <a:p>
              <a:r>
                <a:rPr lang="es-ES" sz="2400" b="1" smtClean="0"/>
                <a:t>F/M:</a:t>
              </a:r>
              <a:endParaRPr lang="es-ES" sz="2400" b="1"/>
            </a:p>
          </p:txBody>
        </p:sp>
      </p:grpSp>
      <p:sp>
        <p:nvSpPr>
          <p:cNvPr id="6" name="Title 5"/>
          <p:cNvSpPr>
            <a:spLocks noGrp="1"/>
          </p:cNvSpPr>
          <p:nvPr>
            <p:ph type="title"/>
          </p:nvPr>
        </p:nvSpPr>
        <p:spPr>
          <a:xfrm>
            <a:off x="601980" y="0"/>
            <a:ext cx="10972800" cy="1143000"/>
          </a:xfrm>
        </p:spPr>
        <p:txBody>
          <a:bodyPr/>
          <a:lstStyle/>
          <a:p>
            <a:r>
              <a:rPr lang="es-ES" b="1" dirty="0">
                <a:solidFill>
                  <a:schemeClr val="tx2"/>
                </a:solidFill>
              </a:rPr>
              <a:t>LB-SPR </a:t>
            </a:r>
            <a:r>
              <a:rPr lang="es-ES" b="1" dirty="0" err="1">
                <a:solidFill>
                  <a:schemeClr val="tx2"/>
                </a:solidFill>
              </a:rPr>
              <a:t>example</a:t>
            </a:r>
            <a:r>
              <a:rPr lang="es-ES" b="1" dirty="0">
                <a:solidFill>
                  <a:schemeClr val="tx2"/>
                </a:solidFill>
              </a:rPr>
              <a:t> output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1760" y="6319466"/>
            <a:ext cx="886039" cy="369605"/>
          </a:xfrm>
          <a:prstGeom prst="rect">
            <a:avLst/>
          </a:prstGeom>
        </p:spPr>
      </p:pic>
    </p:spTree>
    <p:extLst>
      <p:ext uri="{BB962C8B-B14F-4D97-AF65-F5344CB8AC3E}">
        <p14:creationId xmlns:p14="http://schemas.microsoft.com/office/powerpoint/2010/main" val="541525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96252" y="1078320"/>
            <a:ext cx="12095748" cy="5262979"/>
          </a:xfrm>
          <a:prstGeom prst="rect">
            <a:avLst/>
          </a:prstGeom>
          <a:noFill/>
        </p:spPr>
        <p:txBody>
          <a:bodyPr wrap="square">
            <a:spAutoFit/>
          </a:bodyPr>
          <a:lstStyle/>
          <a:p>
            <a:r>
              <a:rPr lang="es-ES" sz="2800" b="1" dirty="0" smtClean="0"/>
              <a:t>Data </a:t>
            </a:r>
            <a:r>
              <a:rPr lang="es-ES" sz="2800" b="1" dirty="0" err="1" smtClean="0"/>
              <a:t>needs</a:t>
            </a:r>
            <a:r>
              <a:rPr lang="es-ES" sz="2800" b="1" dirty="0" smtClean="0"/>
              <a:t>: </a:t>
            </a:r>
          </a:p>
          <a:p>
            <a:r>
              <a:rPr lang="es-ES" sz="2800" dirty="0" smtClean="0"/>
              <a:t>   </a:t>
            </a:r>
            <a:r>
              <a:rPr lang="es-ES" sz="2800" dirty="0" err="1" smtClean="0"/>
              <a:t>proportion</a:t>
            </a:r>
            <a:r>
              <a:rPr lang="es-ES" sz="2800" dirty="0" smtClean="0"/>
              <a:t>-at-</a:t>
            </a:r>
            <a:r>
              <a:rPr lang="es-ES" sz="2800" dirty="0" err="1" smtClean="0"/>
              <a:t>length</a:t>
            </a:r>
            <a:r>
              <a:rPr lang="es-ES" sz="2800" dirty="0" smtClean="0"/>
              <a:t> in catch (single </a:t>
            </a:r>
            <a:r>
              <a:rPr lang="es-ES" sz="2800" dirty="0" err="1" smtClean="0"/>
              <a:t>year</a:t>
            </a:r>
            <a:r>
              <a:rPr lang="es-ES" sz="2800" dirty="0" smtClean="0"/>
              <a:t>)</a:t>
            </a:r>
          </a:p>
          <a:p>
            <a:r>
              <a:rPr lang="es-ES" sz="2800" dirty="0" smtClean="0"/>
              <a:t>   </a:t>
            </a:r>
            <a:r>
              <a:rPr lang="es-ES" sz="2800" dirty="0" err="1" smtClean="0"/>
              <a:t>length</a:t>
            </a:r>
            <a:r>
              <a:rPr lang="es-ES" sz="2800" dirty="0" smtClean="0"/>
              <a:t> at </a:t>
            </a:r>
            <a:r>
              <a:rPr lang="es-ES" sz="2800" dirty="0" err="1" smtClean="0"/>
              <a:t>first</a:t>
            </a:r>
            <a:r>
              <a:rPr lang="es-ES" sz="2800" dirty="0" smtClean="0"/>
              <a:t> capture in </a:t>
            </a:r>
            <a:r>
              <a:rPr lang="es-ES" sz="2800" dirty="0" err="1"/>
              <a:t>fishery</a:t>
            </a:r>
            <a:r>
              <a:rPr lang="es-ES" sz="2800" dirty="0"/>
              <a:t> </a:t>
            </a:r>
            <a:r>
              <a:rPr lang="es-ES" sz="2800" dirty="0" smtClean="0"/>
              <a:t>(</a:t>
            </a:r>
            <a:r>
              <a:rPr lang="es-ES" sz="2800" dirty="0" err="1" smtClean="0"/>
              <a:t>estimated</a:t>
            </a:r>
            <a:r>
              <a:rPr lang="es-ES" sz="2800" dirty="0" smtClean="0"/>
              <a:t> </a:t>
            </a:r>
            <a:r>
              <a:rPr lang="es-ES" sz="2800" dirty="0" err="1"/>
              <a:t>from</a:t>
            </a:r>
            <a:r>
              <a:rPr lang="es-ES" sz="2800" dirty="0"/>
              <a:t> </a:t>
            </a:r>
            <a:r>
              <a:rPr lang="es-ES" sz="2800" dirty="0" err="1"/>
              <a:t>length</a:t>
            </a:r>
            <a:r>
              <a:rPr lang="es-ES" sz="2800" dirty="0"/>
              <a:t> </a:t>
            </a:r>
            <a:r>
              <a:rPr lang="es-ES" sz="2800" dirty="0" err="1"/>
              <a:t>frequency</a:t>
            </a:r>
            <a:r>
              <a:rPr lang="es-ES" sz="2800" dirty="0"/>
              <a:t> data</a:t>
            </a:r>
            <a:r>
              <a:rPr lang="es-ES" sz="2800" dirty="0" smtClean="0"/>
              <a:t>)   </a:t>
            </a:r>
          </a:p>
          <a:p>
            <a:r>
              <a:rPr lang="es-ES" sz="2800" dirty="0" smtClean="0"/>
              <a:t>   </a:t>
            </a:r>
            <a:r>
              <a:rPr lang="es-ES" sz="2800" dirty="0" err="1" smtClean="0"/>
              <a:t>biological</a:t>
            </a:r>
            <a:r>
              <a:rPr lang="es-ES" sz="2800" dirty="0" smtClean="0"/>
              <a:t> </a:t>
            </a:r>
            <a:r>
              <a:rPr lang="es-ES" sz="2800" dirty="0" err="1" smtClean="0"/>
              <a:t>parameters</a:t>
            </a:r>
            <a:r>
              <a:rPr lang="es-ES" sz="2800" dirty="0" smtClean="0"/>
              <a:t>: </a:t>
            </a:r>
            <a:r>
              <a:rPr lang="es-ES" sz="2800" dirty="0" err="1" smtClean="0"/>
              <a:t>L</a:t>
            </a:r>
            <a:r>
              <a:rPr lang="es-ES" sz="2800" baseline="-25000" dirty="0" err="1" smtClean="0"/>
              <a:t>inf</a:t>
            </a:r>
            <a:r>
              <a:rPr lang="es-ES" sz="2800" dirty="0" smtClean="0"/>
              <a:t> and </a:t>
            </a:r>
            <a:r>
              <a:rPr lang="es-ES" sz="2800" dirty="0" err="1" smtClean="0"/>
              <a:t>length</a:t>
            </a:r>
            <a:r>
              <a:rPr lang="es-ES" sz="2800" dirty="0" smtClean="0"/>
              <a:t>-at-</a:t>
            </a:r>
            <a:r>
              <a:rPr lang="es-ES" sz="2800" dirty="0" err="1" smtClean="0"/>
              <a:t>maturity</a:t>
            </a:r>
            <a:endParaRPr lang="es-ES" sz="2800" dirty="0" smtClean="0"/>
          </a:p>
          <a:p>
            <a:endParaRPr lang="es-ES" sz="2800" dirty="0" smtClean="0"/>
          </a:p>
          <a:p>
            <a:r>
              <a:rPr lang="es-ES" sz="2800" b="1" dirty="0" err="1" smtClean="0"/>
              <a:t>Assumptions</a:t>
            </a:r>
            <a:r>
              <a:rPr lang="es-ES" sz="2800" b="1" dirty="0" smtClean="0"/>
              <a:t>: </a:t>
            </a:r>
          </a:p>
          <a:p>
            <a:r>
              <a:rPr lang="es-ES" sz="2800" dirty="0" smtClean="0"/>
              <a:t>   </a:t>
            </a:r>
            <a:r>
              <a:rPr lang="es-ES" sz="2800" dirty="0" err="1" smtClean="0"/>
              <a:t>recruitment</a:t>
            </a:r>
            <a:r>
              <a:rPr lang="es-ES" sz="2800" dirty="0" smtClean="0"/>
              <a:t>, </a:t>
            </a:r>
            <a:r>
              <a:rPr lang="es-ES" sz="2800" dirty="0" err="1" smtClean="0"/>
              <a:t>fishery</a:t>
            </a:r>
            <a:r>
              <a:rPr lang="es-ES" sz="2800" dirty="0" smtClean="0"/>
              <a:t> </a:t>
            </a:r>
            <a:r>
              <a:rPr lang="es-ES" sz="2800" dirty="0" err="1" smtClean="0"/>
              <a:t>selection</a:t>
            </a:r>
            <a:r>
              <a:rPr lang="es-ES" sz="2800" dirty="0" smtClean="0"/>
              <a:t> and F </a:t>
            </a:r>
            <a:r>
              <a:rPr lang="es-ES" sz="2800" dirty="0" err="1" smtClean="0"/>
              <a:t>constant</a:t>
            </a:r>
            <a:r>
              <a:rPr lang="es-ES" sz="2800" dirty="0" smtClean="0"/>
              <a:t> </a:t>
            </a:r>
            <a:r>
              <a:rPr lang="es-ES" sz="2800" dirty="0" err="1" smtClean="0"/>
              <a:t>over</a:t>
            </a:r>
            <a:r>
              <a:rPr lang="es-ES" sz="2800" dirty="0" smtClean="0"/>
              <a:t> time</a:t>
            </a:r>
          </a:p>
          <a:p>
            <a:r>
              <a:rPr lang="es-ES" sz="2800" dirty="0"/>
              <a:t> </a:t>
            </a:r>
            <a:r>
              <a:rPr lang="es-ES" sz="2800" dirty="0" smtClean="0"/>
              <a:t>  </a:t>
            </a:r>
            <a:r>
              <a:rPr lang="es-ES" sz="2800" dirty="0" err="1" smtClean="0"/>
              <a:t>fishery</a:t>
            </a:r>
            <a:r>
              <a:rPr lang="es-ES" sz="2800" dirty="0" smtClean="0"/>
              <a:t> </a:t>
            </a:r>
            <a:r>
              <a:rPr lang="es-ES" sz="2800" dirty="0" err="1" smtClean="0"/>
              <a:t>selection</a:t>
            </a:r>
            <a:r>
              <a:rPr lang="es-ES" sz="2800" dirty="0" smtClean="0"/>
              <a:t> </a:t>
            </a:r>
            <a:r>
              <a:rPr lang="es-ES" sz="2800" dirty="0" err="1" smtClean="0"/>
              <a:t>asymptotic</a:t>
            </a:r>
            <a:endParaRPr lang="es-ES" sz="2800" dirty="0" smtClean="0"/>
          </a:p>
          <a:p>
            <a:endParaRPr lang="es-ES" sz="2800" dirty="0" smtClean="0"/>
          </a:p>
          <a:p>
            <a:r>
              <a:rPr lang="es-ES" sz="2800" b="1" dirty="0" smtClean="0"/>
              <a:t>Output: </a:t>
            </a:r>
          </a:p>
          <a:p>
            <a:r>
              <a:rPr lang="es-ES" sz="2800" dirty="0" smtClean="0"/>
              <a:t>   </a:t>
            </a:r>
            <a:r>
              <a:rPr lang="es-ES" sz="2800" dirty="0" err="1" smtClean="0"/>
              <a:t>Range</a:t>
            </a:r>
            <a:r>
              <a:rPr lang="es-ES" sz="2800" dirty="0" smtClean="0"/>
              <a:t> of </a:t>
            </a:r>
            <a:r>
              <a:rPr lang="es-ES" sz="2800" dirty="0" err="1" smtClean="0"/>
              <a:t>indicators</a:t>
            </a:r>
            <a:r>
              <a:rPr lang="es-ES" sz="2800" dirty="0" smtClean="0"/>
              <a:t> and </a:t>
            </a:r>
            <a:r>
              <a:rPr lang="es-ES" sz="2800" dirty="0" err="1" smtClean="0"/>
              <a:t>their</a:t>
            </a:r>
            <a:r>
              <a:rPr lang="es-ES" sz="2800" dirty="0" smtClean="0"/>
              <a:t> </a:t>
            </a:r>
            <a:r>
              <a:rPr lang="es-ES" sz="2800" dirty="0" err="1" smtClean="0"/>
              <a:t>expected</a:t>
            </a:r>
            <a:r>
              <a:rPr lang="es-ES" sz="2800" dirty="0" smtClean="0"/>
              <a:t> </a:t>
            </a:r>
            <a:r>
              <a:rPr lang="es-ES" sz="2800" dirty="0" err="1" smtClean="0"/>
              <a:t>values</a:t>
            </a:r>
            <a:r>
              <a:rPr lang="es-ES" sz="2800" dirty="0" smtClean="0"/>
              <a:t> </a:t>
            </a:r>
            <a:r>
              <a:rPr lang="es-ES" sz="2800" dirty="0" err="1" smtClean="0"/>
              <a:t>when</a:t>
            </a:r>
            <a:r>
              <a:rPr lang="es-ES" sz="2800" dirty="0" smtClean="0"/>
              <a:t> </a:t>
            </a:r>
            <a:r>
              <a:rPr lang="es-ES" sz="2800" dirty="0" err="1" smtClean="0"/>
              <a:t>exploitation</a:t>
            </a:r>
            <a:r>
              <a:rPr lang="es-ES" sz="2800" dirty="0" smtClean="0"/>
              <a:t> </a:t>
            </a:r>
            <a:r>
              <a:rPr lang="es-ES" sz="2800" dirty="0" err="1" smtClean="0"/>
              <a:t>is</a:t>
            </a:r>
            <a:r>
              <a:rPr lang="es-ES" sz="2800" dirty="0" smtClean="0"/>
              <a:t> </a:t>
            </a:r>
            <a:r>
              <a:rPr lang="es-ES" sz="2800" dirty="0" err="1" smtClean="0"/>
              <a:t>consistent</a:t>
            </a:r>
            <a:r>
              <a:rPr lang="es-ES" sz="2800" dirty="0" smtClean="0"/>
              <a:t> </a:t>
            </a:r>
          </a:p>
          <a:p>
            <a:r>
              <a:rPr lang="es-ES" sz="2800" dirty="0"/>
              <a:t> </a:t>
            </a:r>
            <a:r>
              <a:rPr lang="es-ES" sz="2800" dirty="0" smtClean="0"/>
              <a:t>  </a:t>
            </a:r>
            <a:r>
              <a:rPr lang="es-ES" sz="2800" dirty="0" err="1" smtClean="0"/>
              <a:t>with</a:t>
            </a:r>
            <a:r>
              <a:rPr lang="es-ES" sz="2800" dirty="0" smtClean="0"/>
              <a:t> </a:t>
            </a:r>
            <a:r>
              <a:rPr lang="es-ES" sz="2800" dirty="0" err="1" smtClean="0"/>
              <a:t>conservation</a:t>
            </a:r>
            <a:r>
              <a:rPr lang="es-ES" sz="2800" dirty="0" smtClean="0"/>
              <a:t> of </a:t>
            </a:r>
            <a:r>
              <a:rPr lang="es-ES" sz="2800" dirty="0" err="1" smtClean="0"/>
              <a:t>large</a:t>
            </a:r>
            <a:r>
              <a:rPr lang="es-ES" sz="2800" dirty="0" smtClean="0"/>
              <a:t> and </a:t>
            </a:r>
            <a:r>
              <a:rPr lang="es-ES" sz="2800" dirty="0" err="1" smtClean="0"/>
              <a:t>immature</a:t>
            </a:r>
            <a:r>
              <a:rPr lang="es-ES" sz="2800" dirty="0" smtClean="0"/>
              <a:t> </a:t>
            </a:r>
            <a:r>
              <a:rPr lang="es-ES" sz="2800" dirty="0" err="1" smtClean="0"/>
              <a:t>individuals</a:t>
            </a:r>
            <a:r>
              <a:rPr lang="es-ES" sz="2800" dirty="0" smtClean="0"/>
              <a:t>, </a:t>
            </a:r>
            <a:r>
              <a:rPr lang="es-ES" sz="2800" dirty="0" err="1" smtClean="0"/>
              <a:t>optimal</a:t>
            </a:r>
            <a:r>
              <a:rPr lang="es-ES" sz="2800" dirty="0" smtClean="0"/>
              <a:t> </a:t>
            </a:r>
            <a:r>
              <a:rPr lang="es-ES" sz="2800" dirty="0" err="1" smtClean="0"/>
              <a:t>yield</a:t>
            </a:r>
            <a:r>
              <a:rPr lang="es-ES" sz="2800" dirty="0" smtClean="0"/>
              <a:t> and MSY   </a:t>
            </a:r>
          </a:p>
        </p:txBody>
      </p:sp>
      <p:sp>
        <p:nvSpPr>
          <p:cNvPr id="2" name="Title 1"/>
          <p:cNvSpPr>
            <a:spLocks noGrp="1"/>
          </p:cNvSpPr>
          <p:nvPr>
            <p:ph type="title"/>
          </p:nvPr>
        </p:nvSpPr>
        <p:spPr>
          <a:xfrm>
            <a:off x="657726" y="112306"/>
            <a:ext cx="10972800" cy="1143000"/>
          </a:xfrm>
        </p:spPr>
        <p:txBody>
          <a:bodyPr/>
          <a:lstStyle/>
          <a:p>
            <a:r>
              <a:rPr lang="de-DE" b="1" dirty="0">
                <a:solidFill>
                  <a:schemeClr val="tx2"/>
                </a:solidFill>
              </a:rPr>
              <a:t>Length-based indicators (LBI)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064" y="382705"/>
            <a:ext cx="1667570" cy="695615"/>
          </a:xfrm>
          <a:prstGeom prst="rect">
            <a:avLst/>
          </a:prstGeom>
        </p:spPr>
      </p:pic>
    </p:spTree>
    <p:extLst>
      <p:ext uri="{BB962C8B-B14F-4D97-AF65-F5344CB8AC3E}">
        <p14:creationId xmlns:p14="http://schemas.microsoft.com/office/powerpoint/2010/main" val="957186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475068" y="589684"/>
            <a:ext cx="5251964" cy="383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265A"/>
                </a:solidFill>
                <a:latin typeface="+mn-lt"/>
                <a:ea typeface="+mj-ea"/>
                <a:cs typeface="+mj-cs"/>
              </a:defRPr>
            </a:lvl1pPr>
          </a:lstStyle>
          <a:p>
            <a:endParaRPr lang="da-DK" dirty="0"/>
          </a:p>
        </p:txBody>
      </p:sp>
      <p:sp>
        <p:nvSpPr>
          <p:cNvPr id="2" name="Title 1"/>
          <p:cNvSpPr>
            <a:spLocks noGrp="1"/>
          </p:cNvSpPr>
          <p:nvPr>
            <p:ph type="title"/>
          </p:nvPr>
        </p:nvSpPr>
        <p:spPr>
          <a:xfrm>
            <a:off x="0" y="0"/>
            <a:ext cx="9343323" cy="1063625"/>
          </a:xfrm>
        </p:spPr>
        <p:txBody>
          <a:bodyPr/>
          <a:lstStyle/>
          <a:p>
            <a:r>
              <a:rPr lang="en-US" b="0" dirty="0" smtClean="0"/>
              <a:t>The motivation</a:t>
            </a:r>
            <a:endParaRPr lang="en-GB" b="0" dirty="0"/>
          </a:p>
        </p:txBody>
      </p:sp>
      <p:sp>
        <p:nvSpPr>
          <p:cNvPr id="6" name="Content Placeholder 4"/>
          <p:cNvSpPr>
            <a:spLocks noGrp="1"/>
          </p:cNvSpPr>
          <p:nvPr>
            <p:ph idx="4294967295"/>
          </p:nvPr>
        </p:nvSpPr>
        <p:spPr>
          <a:xfrm>
            <a:off x="475068" y="1268454"/>
            <a:ext cx="11031270" cy="4483128"/>
          </a:xfrm>
          <a:prstGeom prst="rect">
            <a:avLst/>
          </a:prstGeom>
        </p:spPr>
        <p:txBody>
          <a:bodyPr>
            <a:normAutofit/>
          </a:bodyPr>
          <a:lstStyle/>
          <a:p>
            <a:r>
              <a:rPr lang="en-US" dirty="0" smtClean="0"/>
              <a:t>Contracted to advise on sustainable exploitation for &gt;260 stocks.</a:t>
            </a:r>
          </a:p>
          <a:p>
            <a:pPr marL="0" indent="0">
              <a:buNone/>
            </a:pPr>
            <a:endParaRPr lang="en-US" sz="1000" dirty="0"/>
          </a:p>
          <a:p>
            <a:r>
              <a:rPr lang="en-US" dirty="0" smtClean="0"/>
              <a:t>65% </a:t>
            </a:r>
            <a:r>
              <a:rPr lang="en-US" dirty="0"/>
              <a:t>without </a:t>
            </a:r>
            <a:r>
              <a:rPr lang="en-US" dirty="0" smtClean="0"/>
              <a:t>analytical  assessments.</a:t>
            </a:r>
          </a:p>
          <a:p>
            <a:pPr marL="457200" lvl="1" indent="0">
              <a:buNone/>
            </a:pPr>
            <a:r>
              <a:rPr lang="en-US" dirty="0" smtClean="0"/>
              <a:t>- Including high-value fisheries</a:t>
            </a:r>
            <a:endParaRPr lang="en-US" dirty="0"/>
          </a:p>
        </p:txBody>
      </p:sp>
      <p:pic>
        <p:nvPicPr>
          <p:cNvPr id="1026" name="Picture 2" descr="LandingsGraph7602_1_nep-2627_2016_7602_20168160951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77" y="3264011"/>
            <a:ext cx="5122431" cy="27746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SSBGraph7602_4_nep-2627_2016_7602_2016816095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008" y="3264011"/>
            <a:ext cx="5122431" cy="2774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595735" y="2395469"/>
            <a:ext cx="3215012" cy="1296722"/>
          </a:xfrm>
          <a:prstGeom prst="rect">
            <a:avLst/>
          </a:prstGeom>
        </p:spPr>
      </p:pic>
    </p:spTree>
    <p:extLst>
      <p:ext uri="{BB962C8B-B14F-4D97-AF65-F5344CB8AC3E}">
        <p14:creationId xmlns:p14="http://schemas.microsoft.com/office/powerpoint/2010/main" val="33109724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extLst>
              <p:ext uri="{D42A27DB-BD31-4B8C-83A1-F6EECF244321}">
                <p14:modId xmlns:p14="http://schemas.microsoft.com/office/powerpoint/2010/main" val="1254646862"/>
              </p:ext>
            </p:extLst>
          </p:nvPr>
        </p:nvGraphicFramePr>
        <p:xfrm>
          <a:off x="30480" y="1165221"/>
          <a:ext cx="12143878" cy="4437302"/>
        </p:xfrm>
        <a:graphic>
          <a:graphicData uri="http://schemas.openxmlformats.org/drawingml/2006/table">
            <a:tbl>
              <a:tblPr firstRow="1" firstCol="1" bandRow="1"/>
              <a:tblGrid>
                <a:gridCol w="1380198"/>
                <a:gridCol w="4334802"/>
                <a:gridCol w="2377440"/>
                <a:gridCol w="1607820"/>
                <a:gridCol w="1036320"/>
                <a:gridCol w="1407298"/>
              </a:tblGrid>
              <a:tr h="367223">
                <a:tc>
                  <a:txBody>
                    <a:bodyPr/>
                    <a:lstStyle/>
                    <a:p>
                      <a:pPr algn="ctr">
                        <a:spcBef>
                          <a:spcPts val="150"/>
                        </a:spcBef>
                        <a:spcAft>
                          <a:spcPts val="150"/>
                        </a:spcAft>
                      </a:pPr>
                      <a:r>
                        <a:rPr lang="en-GB" sz="1800" b="0" cap="small" spc="30" dirty="0">
                          <a:effectLst/>
                          <a:latin typeface="+mn-lt"/>
                          <a:ea typeface="Times New Roman"/>
                          <a:cs typeface="Times New Roman"/>
                        </a:rPr>
                        <a:t>Indicator</a:t>
                      </a:r>
                      <a:endParaRPr lang="en-GB" sz="1800" b="1" cap="small" spc="30" dirty="0">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spcBef>
                          <a:spcPts val="150"/>
                        </a:spcBef>
                        <a:spcAft>
                          <a:spcPts val="150"/>
                        </a:spcAft>
                      </a:pPr>
                      <a:r>
                        <a:rPr lang="en-GB" sz="1800" b="0" cap="small" spc="30" dirty="0" smtClean="0">
                          <a:effectLst/>
                          <a:latin typeface="+mn-lt"/>
                          <a:ea typeface="Times New Roman"/>
                          <a:cs typeface="Times New Roman"/>
                        </a:rPr>
                        <a:t>Calculation</a:t>
                      </a:r>
                    </a:p>
                    <a:p>
                      <a:pPr algn="ctr">
                        <a:spcBef>
                          <a:spcPts val="150"/>
                        </a:spcBef>
                        <a:spcAft>
                          <a:spcPts val="150"/>
                        </a:spcAft>
                      </a:pPr>
                      <a:r>
                        <a:rPr lang="es-ES" sz="1800" b="0" cap="small" spc="30" dirty="0" err="1" smtClean="0">
                          <a:effectLst/>
                          <a:latin typeface="+mn-lt"/>
                          <a:ea typeface="Times New Roman"/>
                          <a:cs typeface="Times New Roman"/>
                        </a:rPr>
                        <a:t>from</a:t>
                      </a:r>
                      <a:r>
                        <a:rPr lang="es-ES" sz="1800" b="0" cap="small" spc="30" dirty="0" smtClean="0">
                          <a:effectLst/>
                          <a:latin typeface="+mn-lt"/>
                          <a:ea typeface="Times New Roman"/>
                          <a:cs typeface="Times New Roman"/>
                        </a:rPr>
                        <a:t> </a:t>
                      </a:r>
                      <a:r>
                        <a:rPr lang="es-ES" sz="1800" b="0" cap="small" spc="30" dirty="0" err="1" smtClean="0">
                          <a:effectLst/>
                          <a:latin typeface="+mn-lt"/>
                          <a:ea typeface="Times New Roman"/>
                          <a:cs typeface="Times New Roman"/>
                        </a:rPr>
                        <a:t>length-proportions</a:t>
                      </a:r>
                      <a:r>
                        <a:rPr lang="es-ES" sz="1800" b="0" cap="small" spc="30" baseline="0" dirty="0" smtClean="0">
                          <a:effectLst/>
                          <a:latin typeface="+mn-lt"/>
                          <a:ea typeface="Times New Roman"/>
                          <a:cs typeface="Times New Roman"/>
                        </a:rPr>
                        <a:t> in catch</a:t>
                      </a:r>
                      <a:endParaRPr lang="en-GB" sz="1800" b="1" cap="small" spc="30" dirty="0">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spcBef>
                          <a:spcPts val="150"/>
                        </a:spcBef>
                        <a:spcAft>
                          <a:spcPts val="150"/>
                        </a:spcAft>
                      </a:pPr>
                      <a:r>
                        <a:rPr lang="en-GB" sz="1800" b="0" cap="small" spc="30">
                          <a:effectLst/>
                          <a:latin typeface="+mn-lt"/>
                          <a:ea typeface="Times New Roman"/>
                          <a:cs typeface="Times New Roman"/>
                        </a:rPr>
                        <a:t>Reference point</a:t>
                      </a:r>
                      <a:endParaRPr lang="en-GB" sz="1800" b="1" cap="small" spc="30">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spcBef>
                          <a:spcPts val="150"/>
                        </a:spcBef>
                        <a:spcAft>
                          <a:spcPts val="150"/>
                        </a:spcAft>
                      </a:pPr>
                      <a:r>
                        <a:rPr lang="en-GB" sz="1800" b="0" cap="small" spc="30">
                          <a:effectLst/>
                          <a:latin typeface="+mn-lt"/>
                          <a:ea typeface="Times New Roman"/>
                          <a:cs typeface="Times New Roman"/>
                        </a:rPr>
                        <a:t>Indicator ratio</a:t>
                      </a:r>
                      <a:endParaRPr lang="en-GB" sz="1800" b="1" cap="small" spc="30">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spcBef>
                          <a:spcPts val="150"/>
                        </a:spcBef>
                        <a:spcAft>
                          <a:spcPts val="150"/>
                        </a:spcAft>
                      </a:pPr>
                      <a:r>
                        <a:rPr lang="en-GB" sz="1800" b="0" cap="small" spc="30">
                          <a:effectLst/>
                          <a:latin typeface="+mn-lt"/>
                          <a:ea typeface="Times New Roman"/>
                          <a:cs typeface="Times New Roman"/>
                        </a:rPr>
                        <a:t>Expected value</a:t>
                      </a:r>
                      <a:endParaRPr lang="en-GB" sz="1800" b="1" cap="small" spc="30">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spcBef>
                          <a:spcPts val="150"/>
                        </a:spcBef>
                        <a:spcAft>
                          <a:spcPts val="150"/>
                        </a:spcAft>
                      </a:pPr>
                      <a:r>
                        <a:rPr lang="en-GB" sz="1800" b="0" cap="small" spc="30">
                          <a:effectLst/>
                          <a:latin typeface="+mn-lt"/>
                          <a:ea typeface="Times New Roman"/>
                          <a:cs typeface="Times New Roman"/>
                        </a:rPr>
                        <a:t>property</a:t>
                      </a:r>
                      <a:endParaRPr lang="en-GB" sz="1800" b="1" cap="small" spc="30">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r>
              <a:tr h="832372">
                <a:tc>
                  <a:txBody>
                    <a:bodyPr/>
                    <a:lstStyle/>
                    <a:p>
                      <a:pPr algn="ctr">
                        <a:spcBef>
                          <a:spcPts val="150"/>
                        </a:spcBef>
                        <a:spcAft>
                          <a:spcPts val="150"/>
                        </a:spcAft>
                      </a:pPr>
                      <a:r>
                        <a:rPr lang="en-GB" sz="1800">
                          <a:effectLst/>
                          <a:latin typeface="+mn-lt"/>
                          <a:ea typeface="Times New Roman"/>
                          <a:cs typeface="Times New Roman"/>
                        </a:rPr>
                        <a:t>Lc</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a:effectLst/>
                          <a:latin typeface="+mn-lt"/>
                          <a:ea typeface="Times New Roman"/>
                          <a:cs typeface="Times New Roman"/>
                        </a:rPr>
                        <a:t>Length at first catch (length at 50% of mode)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a:effectLst/>
                          <a:latin typeface="+mn-lt"/>
                          <a:ea typeface="Times New Roman"/>
                          <a:cs typeface="Times New Roman"/>
                        </a:rPr>
                        <a:t>Lmat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b="1">
                          <a:effectLst/>
                          <a:latin typeface="+mn-lt"/>
                          <a:ea typeface="Times New Roman"/>
                          <a:cs typeface="Times New Roman"/>
                        </a:rPr>
                        <a:t>Lc/Lmat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b="1">
                          <a:effectLst/>
                          <a:latin typeface="+mn-lt"/>
                          <a:ea typeface="Times New Roman"/>
                          <a:cs typeface="Times New Roman"/>
                        </a:rPr>
                        <a:t>&gt;1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spcBef>
                          <a:spcPts val="600"/>
                        </a:spcBef>
                        <a:spcAft>
                          <a:spcPts val="150"/>
                        </a:spcAft>
                      </a:pPr>
                      <a:r>
                        <a:rPr lang="en-GB" sz="1800" b="1">
                          <a:effectLst/>
                          <a:latin typeface="+mn-lt"/>
                          <a:ea typeface="Times New Roman"/>
                          <a:cs typeface="Times New Roman"/>
                        </a:rPr>
                        <a:t>Conservation </a:t>
                      </a:r>
                      <a:r>
                        <a:rPr lang="en-GB" sz="1800" b="1" smtClean="0">
                          <a:effectLst/>
                          <a:latin typeface="+mn-lt"/>
                          <a:ea typeface="Times New Roman"/>
                          <a:cs typeface="Times New Roman"/>
                        </a:rPr>
                        <a:t>(immatures)</a:t>
                      </a:r>
                      <a:endParaRPr lang="en-GB" sz="1800" b="1">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6186">
                <a:tc>
                  <a:txBody>
                    <a:bodyPr/>
                    <a:lstStyle/>
                    <a:p>
                      <a:pPr algn="ctr">
                        <a:spcBef>
                          <a:spcPts val="150"/>
                        </a:spcBef>
                        <a:spcAft>
                          <a:spcPts val="150"/>
                        </a:spcAft>
                      </a:pPr>
                      <a:r>
                        <a:rPr lang="en-GB" sz="1800">
                          <a:effectLst/>
                          <a:latin typeface="+mn-lt"/>
                          <a:ea typeface="Times New Roman"/>
                          <a:cs typeface="Times New Roman"/>
                        </a:rPr>
                        <a:t>L25%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a:effectLst/>
                          <a:latin typeface="+mn-lt"/>
                          <a:ea typeface="Times New Roman"/>
                          <a:cs typeface="Times New Roman"/>
                        </a:rPr>
                        <a:t>25th percentile of length distribution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a:effectLst/>
                          <a:latin typeface="+mn-lt"/>
                          <a:ea typeface="Times New Roman"/>
                          <a:cs typeface="Times New Roman"/>
                        </a:rPr>
                        <a:t>Lmat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b="1">
                          <a:effectLst/>
                          <a:latin typeface="+mn-lt"/>
                          <a:ea typeface="Times New Roman"/>
                          <a:cs typeface="Times New Roman"/>
                        </a:rPr>
                        <a:t>L25%/Lmat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b="1">
                          <a:effectLst/>
                          <a:latin typeface="+mn-lt"/>
                          <a:ea typeface="Times New Roman"/>
                          <a:cs typeface="Times New Roman"/>
                        </a:rPr>
                        <a:t>&gt;1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16186">
                <a:tc>
                  <a:txBody>
                    <a:bodyPr/>
                    <a:lstStyle/>
                    <a:p>
                      <a:pPr algn="ctr">
                        <a:spcBef>
                          <a:spcPts val="600"/>
                        </a:spcBef>
                        <a:spcAft>
                          <a:spcPts val="150"/>
                        </a:spcAft>
                      </a:pPr>
                      <a:r>
                        <a:rPr lang="en-GB" sz="1800">
                          <a:effectLst/>
                          <a:latin typeface="+mn-lt"/>
                          <a:ea typeface="Times New Roman"/>
                          <a:cs typeface="Times New Roman"/>
                        </a:rPr>
                        <a:t>Lmax5%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600"/>
                        </a:spcBef>
                        <a:spcAft>
                          <a:spcPts val="150"/>
                        </a:spcAft>
                      </a:pPr>
                      <a:r>
                        <a:rPr lang="en-GB" sz="1800">
                          <a:effectLst/>
                          <a:latin typeface="+mn-lt"/>
                          <a:ea typeface="Times New Roman"/>
                          <a:cs typeface="Times New Roman"/>
                        </a:rPr>
                        <a:t>Mean length of largest 5</a:t>
                      </a:r>
                      <a:r>
                        <a:rPr lang="en-GB" sz="1800" smtClean="0">
                          <a:effectLst/>
                          <a:latin typeface="+mn-lt"/>
                          <a:ea typeface="Times New Roman"/>
                          <a:cs typeface="Times New Roman"/>
                        </a:rPr>
                        <a:t>%</a:t>
                      </a:r>
                      <a:endParaRPr lang="en-GB" sz="1800">
                        <a:effectLst/>
                        <a:latin typeface="+mn-lt"/>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600"/>
                        </a:spcBef>
                        <a:spcAft>
                          <a:spcPts val="150"/>
                        </a:spcAft>
                      </a:pPr>
                      <a:r>
                        <a:rPr lang="en-GB" sz="1800">
                          <a:effectLst/>
                          <a:latin typeface="+mn-lt"/>
                          <a:ea typeface="Times New Roman"/>
                          <a:cs typeface="Times New Roman"/>
                        </a:rPr>
                        <a:t>Linf</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600"/>
                        </a:spcBef>
                        <a:spcAft>
                          <a:spcPts val="150"/>
                        </a:spcAft>
                      </a:pPr>
                      <a:r>
                        <a:rPr lang="en-GB" sz="1800" b="1">
                          <a:effectLst/>
                          <a:latin typeface="+mn-lt"/>
                          <a:ea typeface="Times New Roman"/>
                          <a:cs typeface="Times New Roman"/>
                        </a:rPr>
                        <a:t>Lmax5%/Linf</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600"/>
                        </a:spcBef>
                        <a:spcAft>
                          <a:spcPts val="150"/>
                        </a:spcAft>
                      </a:pPr>
                      <a:r>
                        <a:rPr lang="en-GB" sz="1800" b="1">
                          <a:effectLst/>
                          <a:latin typeface="+mn-lt"/>
                          <a:ea typeface="Times New Roman"/>
                          <a:cs typeface="Times New Roman"/>
                        </a:rPr>
                        <a:t>&gt;0.8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spcBef>
                          <a:spcPts val="150"/>
                        </a:spcBef>
                        <a:spcAft>
                          <a:spcPts val="150"/>
                        </a:spcAft>
                      </a:pPr>
                      <a:r>
                        <a:rPr lang="en-GB" sz="1800" b="1">
                          <a:effectLst/>
                          <a:latin typeface="+mn-lt"/>
                          <a:ea typeface="Times New Roman"/>
                          <a:cs typeface="Times New Roman"/>
                        </a:rPr>
                        <a:t>Conservation </a:t>
                      </a:r>
                      <a:r>
                        <a:rPr lang="en-GB" sz="1800" b="1" smtClean="0">
                          <a:effectLst/>
                          <a:latin typeface="+mn-lt"/>
                          <a:ea typeface="Times New Roman"/>
                          <a:cs typeface="Times New Roman"/>
                        </a:rPr>
                        <a:t>(large individuals)</a:t>
                      </a:r>
                      <a:endParaRPr lang="en-GB" sz="1800" b="1">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6186">
                <a:tc>
                  <a:txBody>
                    <a:bodyPr/>
                    <a:lstStyle/>
                    <a:p>
                      <a:pPr algn="ctr">
                        <a:spcBef>
                          <a:spcPts val="150"/>
                        </a:spcBef>
                        <a:spcAft>
                          <a:spcPts val="150"/>
                        </a:spcAft>
                      </a:pPr>
                      <a:r>
                        <a:rPr lang="en-GB" sz="1800">
                          <a:effectLst/>
                          <a:latin typeface="+mn-lt"/>
                          <a:ea typeface="Times New Roman"/>
                          <a:cs typeface="Times New Roman"/>
                        </a:rPr>
                        <a:t>Pmega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a:effectLst/>
                          <a:latin typeface="+mn-lt"/>
                          <a:ea typeface="Times New Roman"/>
                          <a:cs typeface="Times New Roman"/>
                        </a:rPr>
                        <a:t>Proportion of individuals above Lopt+10%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a:effectLst/>
                          <a:latin typeface="+mn-lt"/>
                          <a:ea typeface="Times New Roman"/>
                          <a:cs typeface="Times New Roman"/>
                        </a:rPr>
                        <a:t>0.3–0.4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b="1">
                          <a:effectLst/>
                          <a:latin typeface="+mn-lt"/>
                          <a:ea typeface="Times New Roman"/>
                          <a:cs typeface="Times New Roman"/>
                        </a:rPr>
                        <a:t>Pmega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b="1">
                          <a:effectLst/>
                          <a:latin typeface="+mn-lt"/>
                          <a:ea typeface="Times New Roman"/>
                          <a:cs typeface="Times New Roman"/>
                        </a:rPr>
                        <a:t>&gt;0.3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832372">
                <a:tc>
                  <a:txBody>
                    <a:bodyPr/>
                    <a:lstStyle/>
                    <a:p>
                      <a:pPr algn="ctr">
                        <a:spcBef>
                          <a:spcPts val="150"/>
                        </a:spcBef>
                        <a:spcAft>
                          <a:spcPts val="150"/>
                        </a:spcAft>
                      </a:pPr>
                      <a:r>
                        <a:rPr lang="en-GB" sz="1800">
                          <a:effectLst/>
                          <a:latin typeface="+mn-lt"/>
                          <a:ea typeface="Times New Roman"/>
                          <a:cs typeface="Times New Roman"/>
                        </a:rPr>
                        <a:t>Lmean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a:effectLst/>
                          <a:latin typeface="+mn-lt"/>
                          <a:ea typeface="Times New Roman"/>
                          <a:cs typeface="Times New Roman"/>
                        </a:rPr>
                        <a:t>Mean length of individuals </a:t>
                      </a:r>
                      <a:r>
                        <a:rPr lang="en-GB" sz="1800" smtClean="0">
                          <a:effectLst/>
                          <a:latin typeface="+mn-lt"/>
                          <a:ea typeface="Times New Roman"/>
                          <a:cs typeface="Times New Roman"/>
                        </a:rPr>
                        <a:t>larger than </a:t>
                      </a:r>
                      <a:r>
                        <a:rPr lang="en-GB" sz="1800">
                          <a:effectLst/>
                          <a:latin typeface="+mn-lt"/>
                          <a:ea typeface="Times New Roman"/>
                          <a:cs typeface="Times New Roman"/>
                        </a:rPr>
                        <a:t>Lc</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smtClean="0">
                          <a:effectLst/>
                          <a:latin typeface="+mn-lt"/>
                          <a:ea typeface="Times New Roman"/>
                          <a:cs typeface="Times New Roman"/>
                        </a:rPr>
                        <a:t>Lopt* </a:t>
                      </a:r>
                      <a:r>
                        <a:rPr lang="en-GB" sz="1800">
                          <a:effectLst/>
                          <a:latin typeface="+mn-lt"/>
                          <a:ea typeface="Times New Roman"/>
                          <a:cs typeface="Times New Roman"/>
                        </a:rPr>
                        <a:t>= </a:t>
                      </a:r>
                      <a:endParaRPr lang="en-GB" sz="1800" smtClean="0">
                        <a:effectLst/>
                        <a:latin typeface="+mn-lt"/>
                        <a:ea typeface="Times New Roman"/>
                        <a:cs typeface="Times New Roman"/>
                      </a:endParaRPr>
                    </a:p>
                    <a:p>
                      <a:pPr>
                        <a:spcBef>
                          <a:spcPts val="150"/>
                        </a:spcBef>
                        <a:spcAft>
                          <a:spcPts val="150"/>
                        </a:spcAft>
                      </a:pPr>
                      <a:r>
                        <a:rPr lang="en-GB" sz="1800" smtClean="0">
                          <a:effectLst/>
                          <a:latin typeface="+mn-lt"/>
                          <a:ea typeface="Times New Roman"/>
                          <a:cs typeface="Times New Roman"/>
                        </a:rPr>
                        <a:t>[3/(3+M/K)] Linf</a:t>
                      </a:r>
                      <a:endParaRPr lang="en-GB" sz="1800">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b="1">
                          <a:effectLst/>
                          <a:latin typeface="+mn-lt"/>
                          <a:ea typeface="Times New Roman"/>
                          <a:cs typeface="Times New Roman"/>
                        </a:rPr>
                        <a:t>Lmean/Lopt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b="1">
                          <a:effectLst/>
                          <a:latin typeface="+mn-lt"/>
                          <a:ea typeface="Times New Roman"/>
                          <a:cs typeface="Times New Roman"/>
                        </a:rPr>
                        <a:t>≈</a:t>
                      </a:r>
                      <a:r>
                        <a:rPr lang="en-GB" sz="1800" b="1" smtClean="0">
                          <a:effectLst/>
                          <a:latin typeface="+mn-lt"/>
                          <a:ea typeface="Times New Roman"/>
                          <a:cs typeface="Times New Roman"/>
                        </a:rPr>
                        <a:t>1 (&gt;0.9)</a:t>
                      </a:r>
                      <a:endParaRPr lang="en-GB" sz="1800" b="1">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
                        </a:spcBef>
                        <a:spcAft>
                          <a:spcPts val="150"/>
                        </a:spcAft>
                      </a:pPr>
                      <a:r>
                        <a:rPr lang="en-GB" sz="1800" b="1">
                          <a:effectLst/>
                          <a:latin typeface="+mn-lt"/>
                          <a:ea typeface="Times New Roman"/>
                          <a:cs typeface="Times New Roman"/>
                        </a:rPr>
                        <a:t>Optimal yield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6186">
                <a:tc>
                  <a:txBody>
                    <a:bodyPr/>
                    <a:lstStyle/>
                    <a:p>
                      <a:pPr algn="ctr">
                        <a:spcBef>
                          <a:spcPts val="150"/>
                        </a:spcBef>
                        <a:spcAft>
                          <a:spcPts val="150"/>
                        </a:spcAft>
                      </a:pPr>
                      <a:r>
                        <a:rPr lang="en-GB" sz="1800" b="1" dirty="0" err="1">
                          <a:solidFill>
                            <a:schemeClr val="tx1"/>
                          </a:solidFill>
                          <a:effectLst/>
                          <a:latin typeface="+mn-lt"/>
                          <a:ea typeface="Times New Roman"/>
                          <a:cs typeface="Times New Roman"/>
                        </a:rPr>
                        <a:t>Lmean</a:t>
                      </a:r>
                      <a:endParaRPr lang="en-GB" sz="1800" b="1" dirty="0">
                        <a:solidFill>
                          <a:schemeClr val="tx1"/>
                        </a:solidFill>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spcBef>
                          <a:spcPts val="150"/>
                        </a:spcBef>
                        <a:spcAft>
                          <a:spcPts val="150"/>
                        </a:spcAft>
                      </a:pPr>
                      <a:r>
                        <a:rPr lang="en-GB" sz="1800" b="1" dirty="0">
                          <a:solidFill>
                            <a:schemeClr val="tx1"/>
                          </a:solidFill>
                          <a:effectLst/>
                          <a:latin typeface="+mn-lt"/>
                          <a:ea typeface="Times New Roman"/>
                          <a:cs typeface="Times New Roman"/>
                        </a:rPr>
                        <a:t>Mean length of individuals </a:t>
                      </a:r>
                      <a:r>
                        <a:rPr lang="en-GB" sz="1800" b="1" dirty="0" smtClean="0">
                          <a:solidFill>
                            <a:schemeClr val="tx1"/>
                          </a:solidFill>
                          <a:effectLst/>
                          <a:latin typeface="+mn-lt"/>
                          <a:ea typeface="Times New Roman"/>
                          <a:cs typeface="Times New Roman"/>
                        </a:rPr>
                        <a:t>larger than </a:t>
                      </a:r>
                      <a:r>
                        <a:rPr lang="en-GB" sz="1800" b="1" dirty="0" err="1">
                          <a:solidFill>
                            <a:schemeClr val="tx1"/>
                          </a:solidFill>
                          <a:effectLst/>
                          <a:latin typeface="+mn-lt"/>
                          <a:ea typeface="Times New Roman"/>
                          <a:cs typeface="Times New Roman"/>
                        </a:rPr>
                        <a:t>Lc</a:t>
                      </a:r>
                      <a:endParaRPr lang="en-GB" sz="1800" b="1" dirty="0">
                        <a:solidFill>
                          <a:schemeClr val="tx1"/>
                        </a:solidFill>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spcBef>
                          <a:spcPts val="150"/>
                        </a:spcBef>
                        <a:spcAft>
                          <a:spcPts val="150"/>
                        </a:spcAft>
                      </a:pPr>
                      <a:r>
                        <a:rPr lang="en-GB" sz="1800" b="1" dirty="0" smtClean="0">
                          <a:solidFill>
                            <a:schemeClr val="tx1"/>
                          </a:solidFill>
                          <a:effectLst/>
                          <a:latin typeface="+mn-lt"/>
                          <a:ea typeface="Times New Roman"/>
                          <a:cs typeface="Times New Roman"/>
                        </a:rPr>
                        <a:t>L(F=M) = </a:t>
                      </a:r>
                    </a:p>
                    <a:p>
                      <a:pPr>
                        <a:spcBef>
                          <a:spcPts val="150"/>
                        </a:spcBef>
                        <a:spcAft>
                          <a:spcPts val="150"/>
                        </a:spcAft>
                      </a:pPr>
                      <a:r>
                        <a:rPr lang="en-GB" sz="1800" b="1" dirty="0" smtClean="0">
                          <a:solidFill>
                            <a:schemeClr val="tx1"/>
                          </a:solidFill>
                          <a:effectLst/>
                          <a:latin typeface="+mn-lt"/>
                          <a:ea typeface="Times New Roman"/>
                          <a:cs typeface="Times New Roman"/>
                        </a:rPr>
                        <a:t>(1-a)</a:t>
                      </a:r>
                      <a:r>
                        <a:rPr lang="en-GB" sz="1800" b="1" baseline="0" dirty="0" smtClean="0">
                          <a:solidFill>
                            <a:schemeClr val="tx1"/>
                          </a:solidFill>
                          <a:effectLst/>
                          <a:latin typeface="+mn-lt"/>
                          <a:ea typeface="Times New Roman"/>
                          <a:cs typeface="Times New Roman"/>
                        </a:rPr>
                        <a:t> </a:t>
                      </a:r>
                      <a:r>
                        <a:rPr lang="en-GB" sz="1800" b="1" dirty="0" err="1" smtClean="0">
                          <a:solidFill>
                            <a:schemeClr val="tx1"/>
                          </a:solidFill>
                          <a:effectLst/>
                          <a:latin typeface="+mn-lt"/>
                          <a:ea typeface="Times New Roman"/>
                          <a:cs typeface="Times New Roman"/>
                        </a:rPr>
                        <a:t>Lc</a:t>
                      </a:r>
                      <a:r>
                        <a:rPr lang="en-GB" sz="1800" b="1" dirty="0" smtClean="0">
                          <a:solidFill>
                            <a:schemeClr val="tx1"/>
                          </a:solidFill>
                          <a:effectLst/>
                          <a:latin typeface="+mn-lt"/>
                          <a:ea typeface="Times New Roman"/>
                          <a:cs typeface="Times New Roman"/>
                        </a:rPr>
                        <a:t> + a </a:t>
                      </a:r>
                      <a:r>
                        <a:rPr lang="en-GB" sz="1800" b="1" dirty="0" err="1" smtClean="0">
                          <a:solidFill>
                            <a:schemeClr val="tx1"/>
                          </a:solidFill>
                          <a:effectLst/>
                          <a:latin typeface="+mn-lt"/>
                          <a:ea typeface="Times New Roman"/>
                          <a:cs typeface="Times New Roman"/>
                        </a:rPr>
                        <a:t>Linf</a:t>
                      </a:r>
                      <a:r>
                        <a:rPr lang="en-GB" sz="1800" b="1" dirty="0" smtClean="0">
                          <a:solidFill>
                            <a:schemeClr val="tx1"/>
                          </a:solidFill>
                          <a:effectLst/>
                          <a:latin typeface="+mn-lt"/>
                          <a:ea typeface="Times New Roman"/>
                          <a:cs typeface="Times New Roman"/>
                        </a:rPr>
                        <a:t>,</a:t>
                      </a:r>
                    </a:p>
                    <a:p>
                      <a:pPr>
                        <a:spcBef>
                          <a:spcPts val="150"/>
                        </a:spcBef>
                        <a:spcAft>
                          <a:spcPts val="150"/>
                        </a:spcAft>
                      </a:pPr>
                      <a:r>
                        <a:rPr lang="es-ES" sz="1800" b="1" dirty="0" err="1" smtClean="0">
                          <a:solidFill>
                            <a:schemeClr val="tx1"/>
                          </a:solidFill>
                          <a:effectLst/>
                          <a:latin typeface="+mn-lt"/>
                          <a:ea typeface="Times New Roman"/>
                          <a:cs typeface="Times New Roman"/>
                        </a:rPr>
                        <a:t>where</a:t>
                      </a:r>
                      <a:r>
                        <a:rPr lang="es-ES" sz="1800" b="1" dirty="0" smtClean="0">
                          <a:solidFill>
                            <a:schemeClr val="tx1"/>
                          </a:solidFill>
                          <a:effectLst/>
                          <a:latin typeface="+mn-lt"/>
                          <a:ea typeface="Times New Roman"/>
                          <a:cs typeface="Times New Roman"/>
                        </a:rPr>
                        <a:t> a=1/(1</a:t>
                      </a:r>
                      <a:r>
                        <a:rPr lang="es-ES" sz="1800" b="1" baseline="0" dirty="0" smtClean="0">
                          <a:solidFill>
                            <a:schemeClr val="tx1"/>
                          </a:solidFill>
                          <a:effectLst/>
                          <a:latin typeface="+mn-lt"/>
                          <a:ea typeface="Times New Roman"/>
                          <a:cs typeface="Times New Roman"/>
                        </a:rPr>
                        <a:t> + 2 M/K)</a:t>
                      </a:r>
                      <a:endParaRPr lang="en-GB" sz="1800" b="1" dirty="0">
                        <a:solidFill>
                          <a:schemeClr val="tx1"/>
                        </a:solidFill>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spcBef>
                          <a:spcPts val="150"/>
                        </a:spcBef>
                        <a:spcAft>
                          <a:spcPts val="150"/>
                        </a:spcAft>
                      </a:pPr>
                      <a:r>
                        <a:rPr lang="en-GB" sz="1800" b="1" dirty="0" err="1" smtClean="0">
                          <a:solidFill>
                            <a:schemeClr val="tx1"/>
                          </a:solidFill>
                          <a:effectLst/>
                          <a:latin typeface="+mn-lt"/>
                          <a:ea typeface="Times New Roman"/>
                          <a:cs typeface="Times New Roman"/>
                        </a:rPr>
                        <a:t>Lmean</a:t>
                      </a:r>
                      <a:r>
                        <a:rPr lang="en-GB" sz="1800" b="1" dirty="0" smtClean="0">
                          <a:solidFill>
                            <a:schemeClr val="tx1"/>
                          </a:solidFill>
                          <a:effectLst/>
                          <a:latin typeface="+mn-lt"/>
                          <a:ea typeface="Times New Roman"/>
                          <a:cs typeface="Times New Roman"/>
                        </a:rPr>
                        <a:t>/L(F=M)</a:t>
                      </a:r>
                      <a:endParaRPr lang="en-GB" sz="1800" b="1" dirty="0">
                        <a:solidFill>
                          <a:schemeClr val="tx1"/>
                        </a:solidFill>
                        <a:effectLst/>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spcBef>
                          <a:spcPts val="150"/>
                        </a:spcBef>
                        <a:spcAft>
                          <a:spcPts val="150"/>
                        </a:spcAft>
                      </a:pPr>
                      <a:r>
                        <a:rPr lang="en-GB" sz="1800" b="1">
                          <a:solidFill>
                            <a:schemeClr val="tx1"/>
                          </a:solidFill>
                          <a:effectLst/>
                          <a:latin typeface="+mn-lt"/>
                          <a:ea typeface="Times New Roman"/>
                          <a:cs typeface="Times New Roman"/>
                        </a:rPr>
                        <a:t>≥1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spcBef>
                          <a:spcPts val="150"/>
                        </a:spcBef>
                        <a:spcAft>
                          <a:spcPts val="150"/>
                        </a:spcAft>
                      </a:pPr>
                      <a:r>
                        <a:rPr lang="en-GB" sz="1800" b="1" dirty="0">
                          <a:solidFill>
                            <a:schemeClr val="tx1"/>
                          </a:solidFill>
                          <a:effectLst/>
                          <a:latin typeface="+mn-lt"/>
                          <a:ea typeface="Times New Roman"/>
                          <a:cs typeface="Times New Roman"/>
                        </a:rPr>
                        <a:t>MSY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bl>
          </a:graphicData>
        </a:graphic>
      </p:graphicFrame>
      <p:sp>
        <p:nvSpPr>
          <p:cNvPr id="5" name="4 Rectángulo"/>
          <p:cNvSpPr/>
          <p:nvPr/>
        </p:nvSpPr>
        <p:spPr>
          <a:xfrm>
            <a:off x="137128" y="5602523"/>
            <a:ext cx="7009630" cy="707886"/>
          </a:xfrm>
          <a:prstGeom prst="rect">
            <a:avLst/>
          </a:prstGeom>
        </p:spPr>
        <p:txBody>
          <a:bodyPr wrap="square">
            <a:spAutoFit/>
          </a:bodyPr>
          <a:lstStyle/>
          <a:p>
            <a:r>
              <a:rPr lang="es-ES" sz="2000" smtClean="0"/>
              <a:t>*Lopt is length of maximum cohort biomass with F=0</a:t>
            </a:r>
          </a:p>
          <a:p>
            <a:r>
              <a:rPr lang="es-ES" sz="2000" smtClean="0"/>
              <a:t>  Lopt and L(F=M) often calculated assuming M/K=1.5</a:t>
            </a:r>
            <a:endParaRPr lang="en-GB" sz="2000"/>
          </a:p>
        </p:txBody>
      </p:sp>
      <p:sp>
        <p:nvSpPr>
          <p:cNvPr id="2" name="Title 1"/>
          <p:cNvSpPr>
            <a:spLocks noGrp="1"/>
          </p:cNvSpPr>
          <p:nvPr>
            <p:ph type="title"/>
          </p:nvPr>
        </p:nvSpPr>
        <p:spPr>
          <a:xfrm>
            <a:off x="137128" y="44442"/>
            <a:ext cx="10972800" cy="1143000"/>
          </a:xfrm>
        </p:spPr>
        <p:txBody>
          <a:bodyPr/>
          <a:lstStyle/>
          <a:p>
            <a:pPr algn="l"/>
            <a:r>
              <a:rPr lang="en-US" b="1" dirty="0" smtClean="0">
                <a:solidFill>
                  <a:schemeClr val="tx2"/>
                </a:solidFill>
              </a:rPr>
              <a:t>LBI example output</a:t>
            </a:r>
            <a:endParaRPr lang="en-GB" b="1" dirty="0">
              <a:solidFill>
                <a:schemeClr val="tx2"/>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09928" y="6304276"/>
            <a:ext cx="708206" cy="295423"/>
          </a:xfrm>
          <a:prstGeom prst="rect">
            <a:avLst/>
          </a:prstGeom>
        </p:spPr>
      </p:pic>
    </p:spTree>
    <p:extLst>
      <p:ext uri="{BB962C8B-B14F-4D97-AF65-F5344CB8AC3E}">
        <p14:creationId xmlns:p14="http://schemas.microsoft.com/office/powerpoint/2010/main" val="3255601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92504" y="4648930"/>
            <a:ext cx="10142622" cy="1200329"/>
          </a:xfrm>
          <a:prstGeom prst="rect">
            <a:avLst/>
          </a:prstGeom>
        </p:spPr>
        <p:txBody>
          <a:bodyPr wrap="square">
            <a:spAutoFit/>
          </a:bodyPr>
          <a:lstStyle/>
          <a:p>
            <a:r>
              <a:rPr lang="es-ES" sz="2400" dirty="0" smtClean="0"/>
              <a:t>No </a:t>
            </a:r>
            <a:r>
              <a:rPr lang="es-ES" sz="2400" dirty="0" err="1" smtClean="0"/>
              <a:t>concerns</a:t>
            </a:r>
            <a:r>
              <a:rPr lang="es-ES" sz="2400" dirty="0" smtClean="0"/>
              <a:t> </a:t>
            </a:r>
            <a:r>
              <a:rPr lang="es-ES" sz="2400" dirty="0" err="1" smtClean="0"/>
              <a:t>regarding</a:t>
            </a:r>
            <a:r>
              <a:rPr lang="es-ES" sz="2400" dirty="0" smtClean="0"/>
              <a:t> </a:t>
            </a:r>
            <a:r>
              <a:rPr lang="es-ES" sz="2400" dirty="0" err="1" smtClean="0"/>
              <a:t>fishing</a:t>
            </a:r>
            <a:r>
              <a:rPr lang="es-ES" sz="2400" dirty="0" smtClean="0"/>
              <a:t> </a:t>
            </a:r>
            <a:r>
              <a:rPr lang="es-ES" sz="2400" dirty="0" err="1" smtClean="0"/>
              <a:t>on</a:t>
            </a:r>
            <a:r>
              <a:rPr lang="es-ES" sz="2400" dirty="0" smtClean="0"/>
              <a:t> </a:t>
            </a:r>
            <a:r>
              <a:rPr lang="es-ES" sz="2400" dirty="0" err="1" smtClean="0"/>
              <a:t>immatures</a:t>
            </a:r>
            <a:endParaRPr lang="es-ES" sz="2400" dirty="0" smtClean="0"/>
          </a:p>
          <a:p>
            <a:r>
              <a:rPr lang="es-ES" sz="2400" dirty="0" err="1" smtClean="0"/>
              <a:t>Lack</a:t>
            </a:r>
            <a:r>
              <a:rPr lang="es-ES" sz="2400" dirty="0" smtClean="0"/>
              <a:t> of mega-</a:t>
            </a:r>
            <a:r>
              <a:rPr lang="es-ES" sz="2400" dirty="0" err="1" smtClean="0"/>
              <a:t>spawners</a:t>
            </a:r>
            <a:endParaRPr lang="es-ES" sz="2400" dirty="0" smtClean="0"/>
          </a:p>
          <a:p>
            <a:r>
              <a:rPr lang="es-ES" sz="2400" dirty="0" smtClean="0">
                <a:sym typeface="Wingdings" pitchFamily="2" charset="2"/>
              </a:rPr>
              <a:t> </a:t>
            </a:r>
            <a:r>
              <a:rPr lang="es-ES" sz="2400" dirty="0" err="1" smtClean="0"/>
              <a:t>Exploitation</a:t>
            </a:r>
            <a:r>
              <a:rPr lang="es-ES" sz="2400" dirty="0" smtClean="0"/>
              <a:t> </a:t>
            </a:r>
            <a:r>
              <a:rPr lang="es-ES" sz="2400" dirty="0" err="1" smtClean="0"/>
              <a:t>consistent</a:t>
            </a:r>
            <a:r>
              <a:rPr lang="es-ES" sz="2400" dirty="0" smtClean="0"/>
              <a:t> </a:t>
            </a:r>
            <a:r>
              <a:rPr lang="es-ES" sz="2400" dirty="0" err="1" smtClean="0"/>
              <a:t>with</a:t>
            </a:r>
            <a:r>
              <a:rPr lang="es-ES" sz="2400" dirty="0" smtClean="0"/>
              <a:t> F</a:t>
            </a:r>
            <a:r>
              <a:rPr lang="es-ES" sz="2400" baseline="-25000" dirty="0" smtClean="0"/>
              <a:t>MSY</a:t>
            </a:r>
            <a:r>
              <a:rPr lang="es-ES" sz="2400" dirty="0" smtClean="0"/>
              <a:t> proxy (L(F=M)) and </a:t>
            </a:r>
            <a:r>
              <a:rPr lang="es-ES" sz="2400" dirty="0" err="1" smtClean="0"/>
              <a:t>optimal</a:t>
            </a:r>
            <a:r>
              <a:rPr lang="es-ES" sz="2400" dirty="0" smtClean="0"/>
              <a:t> </a:t>
            </a:r>
            <a:r>
              <a:rPr lang="es-ES" sz="2400" dirty="0" err="1" smtClean="0"/>
              <a:t>yield</a:t>
            </a:r>
            <a:endParaRPr lang="es-ES" sz="2400" dirty="0"/>
          </a:p>
        </p:txBody>
      </p:sp>
      <p:graphicFrame>
        <p:nvGraphicFramePr>
          <p:cNvPr id="9" name="8 Tabla"/>
          <p:cNvGraphicFramePr>
            <a:graphicFrameLocks noGrp="1"/>
          </p:cNvGraphicFramePr>
          <p:nvPr>
            <p:extLst/>
          </p:nvPr>
        </p:nvGraphicFramePr>
        <p:xfrm>
          <a:off x="132433" y="1473715"/>
          <a:ext cx="11268359" cy="2990001"/>
        </p:xfrm>
        <a:graphic>
          <a:graphicData uri="http://schemas.openxmlformats.org/drawingml/2006/table">
            <a:tbl>
              <a:tblPr firstRow="1" firstCol="1" bandRow="1"/>
              <a:tblGrid>
                <a:gridCol w="1620067"/>
                <a:gridCol w="1292258"/>
                <a:gridCol w="1620969"/>
                <a:gridCol w="1808005"/>
                <a:gridCol w="1346652"/>
                <a:gridCol w="1857880"/>
                <a:gridCol w="1722528"/>
              </a:tblGrid>
              <a:tr h="367223">
                <a:tc>
                  <a:txBody>
                    <a:bodyPr/>
                    <a:lstStyle/>
                    <a:p>
                      <a:pPr algn="ctr">
                        <a:spcBef>
                          <a:spcPts val="150"/>
                        </a:spcBef>
                        <a:spcAft>
                          <a:spcPts val="150"/>
                        </a:spcAft>
                      </a:pPr>
                      <a:endParaRPr lang="en-GB" sz="1800" b="0" cap="small" spc="30">
                        <a:effectLst/>
                        <a:latin typeface="Futura Md B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spcBef>
                          <a:spcPts val="150"/>
                        </a:spcBef>
                        <a:spcAft>
                          <a:spcPts val="150"/>
                        </a:spcAft>
                      </a:pPr>
                      <a:r>
                        <a:rPr lang="es-ES" sz="1800" b="1" cap="small" spc="30" smtClean="0">
                          <a:effectLst/>
                          <a:latin typeface="Futura Md BT"/>
                          <a:ea typeface="Times New Roman"/>
                          <a:cs typeface="Times New Roman"/>
                        </a:rPr>
                        <a:t>Conservation</a:t>
                      </a:r>
                      <a:endParaRPr lang="en-GB" sz="1800" b="1" cap="small" spc="30">
                        <a:effectLst/>
                        <a:latin typeface="Futura Md B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spcBef>
                          <a:spcPts val="150"/>
                        </a:spcBef>
                        <a:spcAft>
                          <a:spcPts val="150"/>
                        </a:spcAft>
                      </a:pPr>
                      <a:endParaRPr lang="en-GB" sz="1800" b="1" cap="small" spc="30">
                        <a:effectLst/>
                        <a:latin typeface="Futura Md B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hMerge="1">
                  <a:txBody>
                    <a:bodyPr/>
                    <a:lstStyle/>
                    <a:p>
                      <a:pPr algn="ctr">
                        <a:spcBef>
                          <a:spcPts val="150"/>
                        </a:spcBef>
                        <a:spcAft>
                          <a:spcPts val="150"/>
                        </a:spcAft>
                      </a:pPr>
                      <a:endParaRPr lang="en-GB" sz="1800" b="1" cap="small" spc="30">
                        <a:effectLst/>
                        <a:latin typeface="Futura Md B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hMerge="1">
                  <a:txBody>
                    <a:bodyPr/>
                    <a:lstStyle/>
                    <a:p>
                      <a:pPr algn="ctr">
                        <a:spcBef>
                          <a:spcPts val="150"/>
                        </a:spcBef>
                        <a:spcAft>
                          <a:spcPts val="150"/>
                        </a:spcAft>
                      </a:pPr>
                      <a:endParaRPr lang="en-GB" sz="1800" b="1" cap="small" spc="30">
                        <a:effectLst/>
                        <a:latin typeface="Futura Md B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spcBef>
                          <a:spcPts val="150"/>
                        </a:spcBef>
                        <a:spcAft>
                          <a:spcPts val="150"/>
                        </a:spcAft>
                      </a:pPr>
                      <a:r>
                        <a:rPr lang="en-GB" sz="1800" b="1" cap="small" spc="30" smtClean="0">
                          <a:effectLst/>
                          <a:latin typeface="Futura Md BT"/>
                          <a:ea typeface="Times New Roman"/>
                          <a:cs typeface="Times New Roman"/>
                        </a:rPr>
                        <a:t>Optimising yield</a:t>
                      </a:r>
                      <a:endParaRPr lang="en-GB" sz="1800" b="1" cap="small" spc="30">
                        <a:effectLst/>
                        <a:latin typeface="Futura Md B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s-ES" sz="1800" b="1" cap="small" spc="30" smtClean="0">
                          <a:effectLst/>
                          <a:latin typeface="Futura Md BT"/>
                          <a:ea typeface="Times New Roman"/>
                          <a:cs typeface="Times New Roman"/>
                        </a:rPr>
                        <a:t>MSY</a:t>
                      </a:r>
                      <a:endParaRPr lang="en-GB" sz="1800" b="1" cap="small" spc="30">
                        <a:effectLst/>
                        <a:latin typeface="Futura Md B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32372">
                <a:tc>
                  <a:txBody>
                    <a:bodyPr/>
                    <a:lstStyle/>
                    <a:p>
                      <a:pPr algn="ctr">
                        <a:spcBef>
                          <a:spcPts val="150"/>
                        </a:spcBef>
                        <a:spcAft>
                          <a:spcPts val="150"/>
                        </a:spcAft>
                      </a:pP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n-GB" sz="1800" b="1" smtClean="0">
                          <a:effectLst/>
                          <a:latin typeface="Palatino Linotype"/>
                          <a:ea typeface="Times New Roman"/>
                          <a:cs typeface="Times New Roman"/>
                        </a:rPr>
                        <a:t>Lc/Lmat</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n-GB" sz="1800" b="1" smtClean="0">
                          <a:effectLst/>
                          <a:latin typeface="Palatino Linotype"/>
                          <a:ea typeface="Times New Roman"/>
                          <a:cs typeface="Times New Roman"/>
                        </a:rPr>
                        <a:t>L25%/Lmat</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n-GB" sz="1800" b="1" smtClean="0">
                          <a:effectLst/>
                          <a:latin typeface="Palatino Linotype"/>
                          <a:ea typeface="Times New Roman"/>
                          <a:cs typeface="Times New Roman"/>
                        </a:rPr>
                        <a:t>Lmax5%/Linf</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s-ES" sz="1800" b="1" smtClean="0">
                          <a:effectLst/>
                          <a:latin typeface="Palatino Linotype"/>
                          <a:ea typeface="Times New Roman"/>
                          <a:cs typeface="Times New Roman"/>
                        </a:rPr>
                        <a:t>Pmega</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s-ES" sz="1800" b="1" smtClean="0">
                          <a:effectLst/>
                          <a:latin typeface="Palatino Linotype"/>
                          <a:ea typeface="Times New Roman"/>
                          <a:cs typeface="Times New Roman"/>
                        </a:rPr>
                        <a:t>Lmean/Lopt</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s-ES" sz="1800" b="1" smtClean="0">
                          <a:effectLst/>
                          <a:latin typeface="Palatino Linotype"/>
                          <a:ea typeface="Times New Roman"/>
                          <a:cs typeface="Times New Roman"/>
                        </a:rPr>
                        <a:t>Lmean/L(F=M)</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6186">
                <a:tc>
                  <a:txBody>
                    <a:bodyPr/>
                    <a:lstStyle/>
                    <a:p>
                      <a:pPr algn="ctr">
                        <a:spcBef>
                          <a:spcPts val="150"/>
                        </a:spcBef>
                        <a:spcAft>
                          <a:spcPts val="150"/>
                        </a:spcAft>
                      </a:pP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s-ES" sz="1800" b="1" smtClean="0">
                          <a:effectLst/>
                          <a:latin typeface="Palatino Linotype"/>
                          <a:ea typeface="Times New Roman"/>
                          <a:cs typeface="Times New Roman"/>
                        </a:rPr>
                        <a:t>&gt;1</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s-ES" sz="1800" b="1" smtClean="0">
                          <a:effectLst/>
                          <a:latin typeface="Palatino Linotype"/>
                          <a:ea typeface="Times New Roman"/>
                          <a:cs typeface="Times New Roman"/>
                        </a:rPr>
                        <a:t>&gt;1</a:t>
                      </a:r>
                      <a:endParaRPr lang="en-GB" sz="1800" b="1">
                        <a:effectLst/>
                        <a:latin typeface="Palatino Linotyp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s-ES" sz="1800" b="1" smtClean="0">
                          <a:effectLst/>
                          <a:latin typeface="Palatino Linotype"/>
                          <a:ea typeface="Times New Roman"/>
                          <a:cs typeface="Times New Roman"/>
                        </a:rPr>
                        <a:t>&gt;0.8</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s-ES" sz="1800" b="1" smtClean="0">
                          <a:effectLst/>
                          <a:latin typeface="Palatino Linotype"/>
                          <a:ea typeface="Times New Roman"/>
                          <a:cs typeface="Times New Roman"/>
                        </a:rPr>
                        <a:t>&gt;0.3</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s-ES" sz="1800" b="1" smtClean="0">
                          <a:effectLst/>
                          <a:latin typeface="Palatino Linotype"/>
                          <a:ea typeface="Times New Roman"/>
                          <a:cs typeface="Times New Roman"/>
                        </a:rPr>
                        <a:t>~1</a:t>
                      </a:r>
                      <a:r>
                        <a:rPr lang="es-ES" sz="1800" b="1" baseline="0" smtClean="0">
                          <a:effectLst/>
                          <a:latin typeface="Palatino Linotype"/>
                          <a:ea typeface="Times New Roman"/>
                          <a:cs typeface="Times New Roman"/>
                        </a:rPr>
                        <a:t> (&gt;0.9)</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50"/>
                        </a:spcBef>
                        <a:spcAft>
                          <a:spcPts val="150"/>
                        </a:spcAft>
                      </a:pPr>
                      <a:r>
                        <a:rPr lang="en-GB" sz="1800" b="1" smtClean="0">
                          <a:effectLst/>
                          <a:latin typeface="Palatino Linotype"/>
                          <a:ea typeface="Times New Roman"/>
                          <a:cs typeface="Times New Roman"/>
                        </a:rPr>
                        <a:t>≥1</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6186">
                <a:tc>
                  <a:txBody>
                    <a:bodyPr/>
                    <a:lstStyle/>
                    <a:p>
                      <a:pPr algn="ctr">
                        <a:spcBef>
                          <a:spcPts val="600"/>
                        </a:spcBef>
                        <a:spcAft>
                          <a:spcPts val="150"/>
                        </a:spcAft>
                      </a:pPr>
                      <a:r>
                        <a:rPr lang="es-ES" sz="1800" b="1" smtClean="0">
                          <a:effectLst/>
                          <a:latin typeface="Palatino Linotype"/>
                          <a:ea typeface="Times New Roman"/>
                          <a:cs typeface="Times New Roman"/>
                        </a:rPr>
                        <a:t>2012</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150"/>
                        </a:spcAft>
                      </a:pPr>
                      <a:r>
                        <a:rPr lang="en-GB" sz="1800" b="0" smtClean="0">
                          <a:effectLst/>
                          <a:latin typeface="Palatino Linotype"/>
                          <a:ea typeface="Times New Roman"/>
                          <a:cs typeface="Times New Roman"/>
                        </a:rPr>
                        <a:t>1.05</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spcBef>
                          <a:spcPts val="600"/>
                        </a:spcBef>
                        <a:spcAft>
                          <a:spcPts val="150"/>
                        </a:spcAft>
                      </a:pPr>
                      <a:r>
                        <a:rPr lang="en-GB" sz="1800" b="0" smtClean="0">
                          <a:effectLst/>
                          <a:latin typeface="Palatino Linotype"/>
                          <a:ea typeface="Times New Roman"/>
                          <a:cs typeface="Times New Roman"/>
                        </a:rPr>
                        <a:t>1.16</a:t>
                      </a:r>
                      <a:endParaRPr lang="en-GB" sz="1800" b="0">
                        <a:effectLst/>
                        <a:latin typeface="Palatino Linotyp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spcBef>
                          <a:spcPts val="600"/>
                        </a:spcBef>
                        <a:spcAft>
                          <a:spcPts val="150"/>
                        </a:spcAft>
                      </a:pPr>
                      <a:r>
                        <a:rPr lang="en-GB" sz="1800" b="0" smtClean="0">
                          <a:effectLst/>
                          <a:latin typeface="Palatino Linotype"/>
                          <a:ea typeface="Times New Roman"/>
                          <a:cs typeface="Times New Roman"/>
                        </a:rPr>
                        <a:t>0.77</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600"/>
                        </a:spcBef>
                        <a:spcAft>
                          <a:spcPts val="150"/>
                        </a:spcAft>
                      </a:pPr>
                      <a:r>
                        <a:rPr lang="en-GB" sz="1800" b="0" smtClean="0">
                          <a:effectLst/>
                          <a:latin typeface="Palatino Linotype"/>
                          <a:ea typeface="Times New Roman"/>
                          <a:cs typeface="Times New Roman"/>
                        </a:rPr>
                        <a:t>0.05</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600"/>
                        </a:spcBef>
                        <a:spcAft>
                          <a:spcPts val="150"/>
                        </a:spcAft>
                      </a:pPr>
                      <a:r>
                        <a:rPr lang="en-GB" sz="1800" b="0" smtClean="0">
                          <a:effectLst/>
                          <a:latin typeface="Palatino Linotype"/>
                          <a:ea typeface="Times New Roman"/>
                          <a:cs typeface="Times New Roman"/>
                        </a:rPr>
                        <a:t>0.89</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600"/>
                        </a:spcBef>
                        <a:spcAft>
                          <a:spcPts val="150"/>
                        </a:spcAft>
                      </a:pPr>
                      <a:r>
                        <a:rPr lang="es-ES" sz="1800" b="0" smtClean="0">
                          <a:effectLst/>
                          <a:latin typeface="Palatino Linotype"/>
                          <a:ea typeface="Times New Roman"/>
                          <a:cs typeface="Times New Roman"/>
                        </a:rPr>
                        <a:t>0.98</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r h="416186">
                <a:tc>
                  <a:txBody>
                    <a:bodyPr/>
                    <a:lstStyle/>
                    <a:p>
                      <a:pPr algn="ctr">
                        <a:spcBef>
                          <a:spcPts val="150"/>
                        </a:spcBef>
                        <a:spcAft>
                          <a:spcPts val="150"/>
                        </a:spcAft>
                      </a:pPr>
                      <a:r>
                        <a:rPr lang="es-ES" sz="1800" b="1" smtClean="0">
                          <a:effectLst/>
                          <a:latin typeface="Palatino Linotype"/>
                          <a:ea typeface="Times New Roman"/>
                          <a:cs typeface="Times New Roman"/>
                        </a:rPr>
                        <a:t>2013</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
                        </a:spcBef>
                        <a:spcAft>
                          <a:spcPts val="150"/>
                        </a:spcAft>
                      </a:pPr>
                      <a:r>
                        <a:rPr lang="en-GB" sz="1800" b="0" smtClean="0">
                          <a:effectLst/>
                          <a:latin typeface="Palatino Linotype"/>
                          <a:ea typeface="Times New Roman"/>
                          <a:cs typeface="Times New Roman"/>
                        </a:rPr>
                        <a:t>1.14</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spcBef>
                          <a:spcPts val="150"/>
                        </a:spcBef>
                        <a:spcAft>
                          <a:spcPts val="150"/>
                        </a:spcAft>
                      </a:pPr>
                      <a:r>
                        <a:rPr lang="en-GB" sz="1800" b="0" smtClean="0">
                          <a:effectLst/>
                          <a:latin typeface="Palatino Linotype"/>
                          <a:ea typeface="Times New Roman"/>
                          <a:cs typeface="Times New Roman"/>
                        </a:rPr>
                        <a:t>1.30</a:t>
                      </a:r>
                      <a:endParaRPr lang="en-GB" sz="1800" b="0">
                        <a:effectLst/>
                        <a:latin typeface="Palatino Linotyp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spcBef>
                          <a:spcPts val="150"/>
                        </a:spcBef>
                        <a:spcAft>
                          <a:spcPts val="150"/>
                        </a:spcAft>
                      </a:pPr>
                      <a:r>
                        <a:rPr lang="en-GB" sz="1800" b="0" smtClean="0">
                          <a:effectLst/>
                          <a:latin typeface="Palatino Linotype"/>
                          <a:ea typeface="Times New Roman"/>
                          <a:cs typeface="Times New Roman"/>
                        </a:rPr>
                        <a:t>0.79</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150"/>
                        </a:spcBef>
                        <a:spcAft>
                          <a:spcPts val="150"/>
                        </a:spcAft>
                      </a:pPr>
                      <a:r>
                        <a:rPr lang="en-GB" sz="1800" b="0" smtClean="0">
                          <a:effectLst/>
                          <a:latin typeface="Palatino Linotype"/>
                          <a:ea typeface="Times New Roman"/>
                          <a:cs typeface="Times New Roman"/>
                        </a:rPr>
                        <a:t>0.11</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150"/>
                        </a:spcBef>
                        <a:spcAft>
                          <a:spcPts val="150"/>
                        </a:spcAft>
                      </a:pPr>
                      <a:r>
                        <a:rPr lang="en-GB" sz="1800" b="0" smtClean="0">
                          <a:effectLst/>
                          <a:latin typeface="Palatino Linotype"/>
                          <a:ea typeface="Times New Roman"/>
                          <a:cs typeface="Times New Roman"/>
                        </a:rPr>
                        <a:t>0.96</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spcBef>
                          <a:spcPts val="150"/>
                        </a:spcBef>
                        <a:spcAft>
                          <a:spcPts val="150"/>
                        </a:spcAft>
                      </a:pPr>
                      <a:r>
                        <a:rPr lang="es-ES" sz="1800" b="0" smtClean="0">
                          <a:effectLst/>
                          <a:latin typeface="Palatino Linotype"/>
                          <a:ea typeface="Times New Roman"/>
                          <a:cs typeface="Times New Roman"/>
                        </a:rPr>
                        <a:t>1.01</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360431">
                <a:tc>
                  <a:txBody>
                    <a:bodyPr/>
                    <a:lstStyle/>
                    <a:p>
                      <a:pPr algn="ctr">
                        <a:spcBef>
                          <a:spcPts val="150"/>
                        </a:spcBef>
                        <a:spcAft>
                          <a:spcPts val="150"/>
                        </a:spcAft>
                      </a:pPr>
                      <a:r>
                        <a:rPr lang="es-ES" sz="1800" b="1" smtClean="0">
                          <a:effectLst/>
                          <a:latin typeface="Palatino Linotype"/>
                          <a:ea typeface="Times New Roman"/>
                          <a:cs typeface="Times New Roman"/>
                        </a:rPr>
                        <a:t>2014</a:t>
                      </a:r>
                      <a:endParaRPr lang="en-GB" sz="1800" b="1">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
                        </a:spcBef>
                        <a:spcAft>
                          <a:spcPts val="150"/>
                        </a:spcAft>
                      </a:pPr>
                      <a:r>
                        <a:rPr lang="en-GB" sz="1800" b="0" smtClean="0">
                          <a:effectLst/>
                          <a:latin typeface="Palatino Linotype"/>
                          <a:ea typeface="Times New Roman"/>
                          <a:cs typeface="Times New Roman"/>
                        </a:rPr>
                        <a:t>1.05</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spcBef>
                          <a:spcPts val="150"/>
                        </a:spcBef>
                        <a:spcAft>
                          <a:spcPts val="150"/>
                        </a:spcAft>
                      </a:pPr>
                      <a:r>
                        <a:rPr lang="en-GB" sz="1800" b="0" smtClean="0">
                          <a:effectLst/>
                          <a:latin typeface="Palatino Linotype"/>
                          <a:ea typeface="Times New Roman"/>
                          <a:cs typeface="Times New Roman"/>
                        </a:rPr>
                        <a:t>1.20</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spcBef>
                          <a:spcPts val="150"/>
                        </a:spcBef>
                        <a:spcAft>
                          <a:spcPts val="150"/>
                        </a:spcAft>
                      </a:pPr>
                      <a:r>
                        <a:rPr lang="en-GB" sz="1800" b="0" smtClean="0">
                          <a:effectLst/>
                          <a:latin typeface="Palatino Linotype"/>
                          <a:ea typeface="Times New Roman"/>
                          <a:cs typeface="Times New Roman"/>
                        </a:rPr>
                        <a:t>0.79</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150"/>
                        </a:spcBef>
                        <a:spcAft>
                          <a:spcPts val="150"/>
                        </a:spcAft>
                      </a:pPr>
                      <a:r>
                        <a:rPr lang="en-GB" sz="1800" b="0" smtClean="0">
                          <a:effectLst/>
                          <a:latin typeface="Palatino Linotype"/>
                          <a:ea typeface="Times New Roman"/>
                          <a:cs typeface="Times New Roman"/>
                        </a:rPr>
                        <a:t>0.09</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spcBef>
                          <a:spcPts val="150"/>
                        </a:spcBef>
                        <a:spcAft>
                          <a:spcPts val="150"/>
                        </a:spcAft>
                      </a:pPr>
                      <a:r>
                        <a:rPr lang="en-GB" sz="1800" b="0" smtClean="0">
                          <a:effectLst/>
                          <a:latin typeface="Palatino Linotype"/>
                          <a:ea typeface="Times New Roman"/>
                          <a:cs typeface="Times New Roman"/>
                        </a:rPr>
                        <a:t>0.94</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spcBef>
                          <a:spcPts val="150"/>
                        </a:spcBef>
                        <a:spcAft>
                          <a:spcPts val="150"/>
                        </a:spcAft>
                      </a:pPr>
                      <a:r>
                        <a:rPr lang="es-ES" sz="1800" b="0" smtClean="0">
                          <a:effectLst/>
                          <a:latin typeface="Palatino Linotype"/>
                          <a:ea typeface="Times New Roman"/>
                          <a:cs typeface="Times New Roman"/>
                        </a:rPr>
                        <a:t>1.04</a:t>
                      </a:r>
                      <a:endParaRPr lang="en-GB" sz="1800" b="0">
                        <a:effectLst/>
                        <a:latin typeface="Palatino Linotype"/>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bl>
          </a:graphicData>
        </a:graphic>
      </p:graphicFrame>
      <p:sp>
        <p:nvSpPr>
          <p:cNvPr id="10" name="Title 1"/>
          <p:cNvSpPr>
            <a:spLocks noGrp="1"/>
          </p:cNvSpPr>
          <p:nvPr>
            <p:ph type="title"/>
          </p:nvPr>
        </p:nvSpPr>
        <p:spPr>
          <a:xfrm>
            <a:off x="192504" y="0"/>
            <a:ext cx="11854716" cy="1143000"/>
          </a:xfrm>
        </p:spPr>
        <p:txBody>
          <a:bodyPr/>
          <a:lstStyle/>
          <a:p>
            <a:pPr algn="l"/>
            <a:r>
              <a:rPr lang="en-US" b="1" dirty="0" smtClean="0">
                <a:solidFill>
                  <a:schemeClr val="tx2"/>
                </a:solidFill>
              </a:rPr>
              <a:t>LBI example output</a:t>
            </a:r>
            <a:endParaRPr lang="en-GB" b="1" dirty="0">
              <a:solidFill>
                <a:schemeClr val="tx2"/>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66" y="6273632"/>
            <a:ext cx="781667" cy="326067"/>
          </a:xfrm>
          <a:prstGeom prst="rect">
            <a:avLst/>
          </a:prstGeom>
        </p:spPr>
      </p:pic>
    </p:spTree>
    <p:extLst>
      <p:ext uri="{BB962C8B-B14F-4D97-AF65-F5344CB8AC3E}">
        <p14:creationId xmlns:p14="http://schemas.microsoft.com/office/powerpoint/2010/main" val="379383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89" t="1211" r="1466" b="1553"/>
          <a:stretch/>
        </p:blipFill>
        <p:spPr>
          <a:xfrm>
            <a:off x="0" y="-1"/>
            <a:ext cx="11074400" cy="68032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4400" y="6213475"/>
            <a:ext cx="1001992" cy="417974"/>
          </a:xfrm>
          <a:prstGeom prst="rect">
            <a:avLst/>
          </a:prstGeom>
        </p:spPr>
      </p:pic>
    </p:spTree>
    <p:extLst>
      <p:ext uri="{BB962C8B-B14F-4D97-AF65-F5344CB8AC3E}">
        <p14:creationId xmlns:p14="http://schemas.microsoft.com/office/powerpoint/2010/main" val="14065807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604034" y="1849448"/>
            <a:ext cx="11214100" cy="3970318"/>
          </a:xfrm>
          <a:prstGeom prst="rect">
            <a:avLst/>
          </a:prstGeom>
          <a:noFill/>
        </p:spPr>
        <p:txBody>
          <a:bodyPr wrap="square">
            <a:spAutoFit/>
          </a:bodyPr>
          <a:lstStyle/>
          <a:p>
            <a:r>
              <a:rPr lang="es-ES" sz="2800" dirty="0" smtClean="0"/>
              <a:t>Advice </a:t>
            </a:r>
            <a:r>
              <a:rPr lang="es-ES" sz="2800" dirty="0" err="1" smtClean="0"/>
              <a:t>for</a:t>
            </a:r>
            <a:r>
              <a:rPr lang="es-ES" sz="2800" dirty="0" smtClean="0"/>
              <a:t> </a:t>
            </a:r>
            <a:r>
              <a:rPr lang="es-ES" sz="2800" dirty="0" err="1" smtClean="0"/>
              <a:t>Category</a:t>
            </a:r>
            <a:r>
              <a:rPr lang="es-ES" sz="2800" dirty="0" smtClean="0"/>
              <a:t> 3 and 4 stocks </a:t>
            </a:r>
            <a:r>
              <a:rPr lang="es-ES" sz="2800" dirty="0" err="1" smtClean="0"/>
              <a:t>continue</a:t>
            </a:r>
            <a:r>
              <a:rPr lang="es-ES" sz="2800" dirty="0" smtClean="0"/>
              <a:t> to use </a:t>
            </a:r>
            <a:r>
              <a:rPr lang="en-GB" sz="2800" dirty="0" smtClean="0"/>
              <a:t>the</a:t>
            </a:r>
            <a:r>
              <a:rPr lang="es-ES" sz="2800" dirty="0" smtClean="0"/>
              <a:t> standard DLS </a:t>
            </a:r>
            <a:r>
              <a:rPr lang="en-GB" sz="2800" dirty="0" smtClean="0"/>
              <a:t>assessment</a:t>
            </a:r>
            <a:r>
              <a:rPr lang="es-ES" sz="2800" dirty="0" smtClean="0"/>
              <a:t> </a:t>
            </a:r>
            <a:r>
              <a:rPr lang="es-ES" sz="2800" dirty="0" err="1" smtClean="0"/>
              <a:t>methods</a:t>
            </a:r>
            <a:endParaRPr lang="es-ES" sz="2800" dirty="0"/>
          </a:p>
          <a:p>
            <a:endParaRPr lang="es-ES" sz="2800" dirty="0" smtClean="0"/>
          </a:p>
          <a:p>
            <a:r>
              <a:rPr lang="es-ES" sz="2800" dirty="0" smtClean="0"/>
              <a:t>Stock status </a:t>
            </a:r>
            <a:r>
              <a:rPr lang="es-ES" sz="2800" dirty="0" err="1" smtClean="0"/>
              <a:t>relative</a:t>
            </a:r>
            <a:r>
              <a:rPr lang="es-ES" sz="2800" dirty="0" smtClean="0"/>
              <a:t> to MSY </a:t>
            </a:r>
            <a:r>
              <a:rPr lang="es-ES" sz="2800" dirty="0" err="1" smtClean="0"/>
              <a:t>proxies</a:t>
            </a:r>
            <a:r>
              <a:rPr lang="es-ES" sz="2800" dirty="0" smtClean="0"/>
              <a:t> </a:t>
            </a:r>
            <a:r>
              <a:rPr lang="es-ES" sz="2800" dirty="0" err="1" smtClean="0"/>
              <a:t>used</a:t>
            </a:r>
            <a:r>
              <a:rPr lang="es-ES" sz="2800" dirty="0" smtClean="0"/>
              <a:t> to </a:t>
            </a:r>
            <a:r>
              <a:rPr lang="es-ES" sz="2800" dirty="0" err="1" smtClean="0"/>
              <a:t>add</a:t>
            </a:r>
            <a:r>
              <a:rPr lang="es-ES" sz="2800" dirty="0" smtClean="0"/>
              <a:t> </a:t>
            </a:r>
            <a:r>
              <a:rPr lang="es-ES" sz="2800" dirty="0" err="1" smtClean="0"/>
              <a:t>additional</a:t>
            </a:r>
            <a:r>
              <a:rPr lang="es-ES" sz="2800" dirty="0" smtClean="0"/>
              <a:t> </a:t>
            </a:r>
            <a:r>
              <a:rPr lang="es-ES" sz="2800" dirty="0" err="1" smtClean="0"/>
              <a:t>Precautionary</a:t>
            </a:r>
            <a:r>
              <a:rPr lang="es-ES" sz="2800" dirty="0" smtClean="0"/>
              <a:t> Buffer</a:t>
            </a:r>
            <a:r>
              <a:rPr lang="es-ES" sz="2800" dirty="0"/>
              <a:t> </a:t>
            </a:r>
            <a:r>
              <a:rPr lang="es-ES" sz="2800" dirty="0" smtClean="0"/>
              <a:t> </a:t>
            </a:r>
            <a:r>
              <a:rPr lang="es-ES" sz="2800" dirty="0" err="1" smtClean="0"/>
              <a:t>for</a:t>
            </a:r>
            <a:r>
              <a:rPr lang="es-ES" sz="2800" dirty="0" smtClean="0"/>
              <a:t> stocks </a:t>
            </a:r>
            <a:r>
              <a:rPr lang="es-ES" sz="2800" dirty="0" err="1" smtClean="0"/>
              <a:t>with</a:t>
            </a:r>
            <a:r>
              <a:rPr lang="es-ES" sz="2800" dirty="0" smtClean="0"/>
              <a:t> </a:t>
            </a:r>
            <a:r>
              <a:rPr lang="es-ES" sz="2800" dirty="0" err="1" smtClean="0"/>
              <a:t>undesirable</a:t>
            </a:r>
            <a:r>
              <a:rPr lang="es-ES" sz="2800" dirty="0" smtClean="0"/>
              <a:t> </a:t>
            </a:r>
            <a:r>
              <a:rPr lang="es-ES" sz="2800" dirty="0" err="1" smtClean="0"/>
              <a:t>or</a:t>
            </a:r>
            <a:r>
              <a:rPr lang="es-ES" sz="2800" dirty="0" smtClean="0"/>
              <a:t> </a:t>
            </a:r>
            <a:r>
              <a:rPr lang="es-ES" sz="2800" dirty="0" err="1" smtClean="0"/>
              <a:t>unknown</a:t>
            </a:r>
            <a:r>
              <a:rPr lang="es-ES" sz="2800" dirty="0" smtClean="0"/>
              <a:t> status </a:t>
            </a:r>
          </a:p>
          <a:p>
            <a:endParaRPr lang="es-ES" sz="2800" dirty="0"/>
          </a:p>
          <a:p>
            <a:endParaRPr lang="es-ES" sz="2800" b="1" dirty="0" smtClean="0"/>
          </a:p>
          <a:p>
            <a:endParaRPr lang="es-ES" sz="2800" b="1" dirty="0"/>
          </a:p>
          <a:p>
            <a:r>
              <a:rPr lang="es-ES" sz="2800" b="1" dirty="0" err="1" smtClean="0"/>
              <a:t>Implementation</a:t>
            </a:r>
            <a:r>
              <a:rPr lang="es-ES" sz="2800" b="1" dirty="0" smtClean="0"/>
              <a:t> </a:t>
            </a:r>
            <a:r>
              <a:rPr lang="es-ES" sz="2800" b="1" dirty="0" err="1" smtClean="0"/>
              <a:t>for</a:t>
            </a:r>
            <a:r>
              <a:rPr lang="es-ES" sz="2800" b="1" dirty="0" smtClean="0"/>
              <a:t> </a:t>
            </a:r>
            <a:r>
              <a:rPr lang="es-ES" sz="2800" b="1" dirty="0" err="1" smtClean="0"/>
              <a:t>other</a:t>
            </a:r>
            <a:r>
              <a:rPr lang="es-ES" sz="2800" b="1" dirty="0" smtClean="0"/>
              <a:t> </a:t>
            </a:r>
            <a:r>
              <a:rPr lang="es-ES" sz="2800" b="1" dirty="0" err="1" smtClean="0"/>
              <a:t>regions</a:t>
            </a:r>
            <a:r>
              <a:rPr lang="es-ES" sz="2800" b="1" dirty="0" smtClean="0"/>
              <a:t>: </a:t>
            </a:r>
            <a:r>
              <a:rPr lang="es-ES" sz="2800" dirty="0" smtClean="0"/>
              <a:t>in 2017 </a:t>
            </a:r>
            <a:r>
              <a:rPr lang="es-ES" sz="2800" dirty="0" err="1" smtClean="0"/>
              <a:t>with</a:t>
            </a:r>
            <a:r>
              <a:rPr lang="es-ES" sz="2800" dirty="0" smtClean="0"/>
              <a:t> </a:t>
            </a:r>
            <a:r>
              <a:rPr lang="es-ES" sz="2800" dirty="0" err="1" smtClean="0"/>
              <a:t>update</a:t>
            </a:r>
            <a:r>
              <a:rPr lang="es-ES" sz="2800" dirty="0" smtClean="0"/>
              <a:t> </a:t>
            </a:r>
            <a:r>
              <a:rPr lang="es-ES" sz="2800" dirty="0" err="1" smtClean="0"/>
              <a:t>assessmentss</a:t>
            </a:r>
            <a:endParaRPr lang="es-ES" sz="2800" dirty="0" smtClean="0"/>
          </a:p>
        </p:txBody>
      </p:sp>
      <p:sp>
        <p:nvSpPr>
          <p:cNvPr id="2" name="Title 1"/>
          <p:cNvSpPr>
            <a:spLocks noGrp="1"/>
          </p:cNvSpPr>
          <p:nvPr>
            <p:ph type="title"/>
          </p:nvPr>
        </p:nvSpPr>
        <p:spPr/>
        <p:txBody>
          <a:bodyPr/>
          <a:lstStyle/>
          <a:p>
            <a:r>
              <a:rPr lang="en-US" b="1" dirty="0" smtClean="0">
                <a:solidFill>
                  <a:schemeClr val="tx2"/>
                </a:solidFill>
              </a:rPr>
              <a:t>Proxy reference points : catch advice</a:t>
            </a:r>
            <a:endParaRPr lang="en-GB" b="1" dirty="0">
              <a:solidFill>
                <a:schemeClr val="tx2"/>
              </a:solidFill>
            </a:endParaRPr>
          </a:p>
        </p:txBody>
      </p:sp>
      <p:pic>
        <p:nvPicPr>
          <p:cNvPr id="7" name="Bild 11" descr=":ok_bol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742" y="4220102"/>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Bild 11" descr=":ok_bol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479" y="4220102"/>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Bild 11" descr=":ok_bol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5129" y="4220102"/>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Bild 14" descr=":nono_bo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542" y="4220102"/>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Bild 14" descr=":nono_bo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4442" y="4220102"/>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Bild 14" descr=":nono_bo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042" y="4220102"/>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Bild 14" descr=":nono_bo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042" y="4220102"/>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Bild 11" descr=":ok_bol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2892" y="4220102"/>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72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4462" y="225651"/>
            <a:ext cx="9343323" cy="1063625"/>
          </a:xfrm>
        </p:spPr>
        <p:txBody>
          <a:bodyPr>
            <a:normAutofit/>
          </a:bodyPr>
          <a:lstStyle/>
          <a:p>
            <a:r>
              <a:rPr lang="da-DK" dirty="0" smtClean="0"/>
              <a:t>Future ICES tools</a:t>
            </a:r>
            <a:endParaRPr lang="da-DK" b="0" dirty="0"/>
          </a:p>
        </p:txBody>
      </p:sp>
      <p:sp>
        <p:nvSpPr>
          <p:cNvPr id="2" name="Rectangle 1"/>
          <p:cNvSpPr/>
          <p:nvPr/>
        </p:nvSpPr>
        <p:spPr>
          <a:xfrm>
            <a:off x="527957" y="1154035"/>
            <a:ext cx="10624457" cy="4524315"/>
          </a:xfrm>
          <a:prstGeom prst="rect">
            <a:avLst/>
          </a:prstGeom>
        </p:spPr>
        <p:txBody>
          <a:bodyPr wrap="square">
            <a:spAutoFit/>
          </a:bodyPr>
          <a:lstStyle/>
          <a:p>
            <a:r>
              <a:rPr lang="en-US" dirty="0" smtClean="0">
                <a:solidFill>
                  <a:srgbClr val="000000"/>
                </a:solidFill>
              </a:rPr>
              <a:t>TAF Transparent Assessment Framework, web-based tool for nose-to-tail fish stock assessments</a:t>
            </a:r>
          </a:p>
          <a:p>
            <a:endParaRPr lang="en-GB" dirty="0" smtClean="0">
              <a:solidFill>
                <a:srgbClr val="000000"/>
              </a:solidFill>
            </a:endParaRPr>
          </a:p>
          <a:p>
            <a:r>
              <a:rPr lang="en-GB" dirty="0" smtClean="0">
                <a:solidFill>
                  <a:srgbClr val="000000"/>
                </a:solidFill>
              </a:rPr>
              <a:t>Assessment tools code </a:t>
            </a:r>
            <a:r>
              <a:rPr lang="en-GB" dirty="0">
                <a:solidFill>
                  <a:srgbClr val="000000"/>
                </a:solidFill>
              </a:rPr>
              <a:t>repository </a:t>
            </a:r>
            <a:r>
              <a:rPr lang="en-GB" dirty="0" smtClean="0">
                <a:solidFill>
                  <a:srgbClr val="000000"/>
                </a:solidFill>
              </a:rPr>
              <a:t>on ICES </a:t>
            </a:r>
            <a:r>
              <a:rPr lang="en-GB" dirty="0" err="1" smtClean="0">
                <a:solidFill>
                  <a:srgbClr val="000000"/>
                </a:solidFill>
              </a:rPr>
              <a:t>github</a:t>
            </a:r>
            <a:r>
              <a:rPr lang="en-GB" dirty="0" smtClean="0">
                <a:solidFill>
                  <a:srgbClr val="000000"/>
                </a:solidFill>
              </a:rPr>
              <a:t> sites</a:t>
            </a:r>
            <a:r>
              <a:rPr lang="en-GB" dirty="0"/>
              <a:t/>
            </a:r>
            <a:br>
              <a:rPr lang="en-GB" dirty="0"/>
            </a:br>
            <a:r>
              <a:rPr lang="en-GB" dirty="0"/>
              <a:t/>
            </a:r>
            <a:br>
              <a:rPr lang="en-GB" dirty="0"/>
            </a:br>
            <a:r>
              <a:rPr lang="en-GB" dirty="0" smtClean="0"/>
              <a:t>	</a:t>
            </a:r>
            <a:r>
              <a:rPr lang="en-GB" dirty="0" smtClean="0">
                <a:hlinkClick r:id="rId2"/>
              </a:rPr>
              <a:t>https</a:t>
            </a:r>
            <a:r>
              <a:rPr lang="en-GB" dirty="0">
                <a:hlinkClick r:id="rId2"/>
              </a:rPr>
              <a:t>://github.com/ices-tools-dev</a:t>
            </a:r>
            <a:r>
              <a:rPr lang="en-GB" dirty="0">
                <a:solidFill>
                  <a:srgbClr val="000000"/>
                </a:solidFill>
              </a:rPr>
              <a:t> </a:t>
            </a:r>
            <a:r>
              <a:rPr lang="en-GB" dirty="0">
                <a:solidFill>
                  <a:schemeClr val="accent2"/>
                </a:solidFill>
              </a:rPr>
              <a:t>(development area for scientists to use for more general tools)</a:t>
            </a:r>
            <a:r>
              <a:rPr lang="en-GB" dirty="0"/>
              <a:t/>
            </a:r>
            <a:br>
              <a:rPr lang="en-GB" dirty="0"/>
            </a:br>
            <a:r>
              <a:rPr lang="en-GB" dirty="0">
                <a:solidFill>
                  <a:srgbClr val="000000"/>
                </a:solidFill>
              </a:rPr>
              <a:t> </a:t>
            </a:r>
            <a:r>
              <a:rPr lang="en-GB" dirty="0"/>
              <a:t/>
            </a:r>
            <a:br>
              <a:rPr lang="en-GB" dirty="0"/>
            </a:br>
            <a:r>
              <a:rPr lang="en-GB" dirty="0" smtClean="0"/>
              <a:t>	</a:t>
            </a:r>
            <a:r>
              <a:rPr lang="en-GB" dirty="0" smtClean="0">
                <a:hlinkClick r:id="rId3"/>
              </a:rPr>
              <a:t>https</a:t>
            </a:r>
            <a:r>
              <a:rPr lang="en-GB" dirty="0">
                <a:hlinkClick r:id="rId3"/>
              </a:rPr>
              <a:t>://github.com/ices-tools-prod</a:t>
            </a:r>
            <a:r>
              <a:rPr lang="en-GB" dirty="0">
                <a:solidFill>
                  <a:srgbClr val="000000"/>
                </a:solidFill>
              </a:rPr>
              <a:t> </a:t>
            </a:r>
            <a:r>
              <a:rPr lang="en-GB" dirty="0" smtClean="0">
                <a:solidFill>
                  <a:schemeClr val="accent2"/>
                </a:solidFill>
              </a:rPr>
              <a:t>(operational area for ICES assessment tools)</a:t>
            </a:r>
          </a:p>
          <a:p>
            <a:endParaRPr lang="en-GB" dirty="0">
              <a:solidFill>
                <a:srgbClr val="000000"/>
              </a:solidFill>
            </a:endParaRPr>
          </a:p>
          <a:p>
            <a:r>
              <a:rPr lang="en-GB" dirty="0" smtClean="0">
                <a:solidFill>
                  <a:schemeClr val="accent2"/>
                </a:solidFill>
                <a:hlinkClick r:id="rId4"/>
              </a:rPr>
              <a:t>Stock Assessment Graphs</a:t>
            </a:r>
            <a:r>
              <a:rPr lang="en-GB" dirty="0" smtClean="0">
                <a:solidFill>
                  <a:schemeClr val="accent2"/>
                </a:solidFill>
              </a:rPr>
              <a:t> (SAG)	</a:t>
            </a:r>
          </a:p>
          <a:p>
            <a:endParaRPr lang="en-GB" dirty="0">
              <a:solidFill>
                <a:srgbClr val="000000"/>
              </a:solidFill>
            </a:endParaRPr>
          </a:p>
          <a:p>
            <a:r>
              <a:rPr lang="en-GB" dirty="0" smtClean="0">
                <a:solidFill>
                  <a:srgbClr val="000000"/>
                </a:solidFill>
                <a:hlinkClick r:id="rId5"/>
              </a:rPr>
              <a:t>Stock List Database </a:t>
            </a:r>
            <a:r>
              <a:rPr lang="en-GB" dirty="0" smtClean="0">
                <a:solidFill>
                  <a:srgbClr val="000000"/>
                </a:solidFill>
              </a:rPr>
              <a:t>(</a:t>
            </a:r>
            <a:r>
              <a:rPr lang="en-GB" dirty="0" smtClean="0">
                <a:solidFill>
                  <a:srgbClr val="000000"/>
                </a:solidFill>
                <a:hlinkClick r:id="rId6"/>
              </a:rPr>
              <a:t>SLD</a:t>
            </a:r>
            <a:r>
              <a:rPr lang="en-GB" dirty="0" smtClean="0">
                <a:solidFill>
                  <a:srgbClr val="000000"/>
                </a:solidFill>
              </a:rPr>
              <a:t>)		2016/17</a:t>
            </a:r>
          </a:p>
          <a:p>
            <a:endParaRPr lang="en-GB" dirty="0">
              <a:solidFill>
                <a:srgbClr val="000000"/>
              </a:solidFill>
            </a:endParaRPr>
          </a:p>
          <a:p>
            <a:r>
              <a:rPr lang="en-GB" dirty="0" smtClean="0">
                <a:solidFill>
                  <a:srgbClr val="000000"/>
                </a:solidFill>
              </a:rPr>
              <a:t>Advice Database			2017</a:t>
            </a:r>
          </a:p>
          <a:p>
            <a:endParaRPr lang="en-GB" dirty="0">
              <a:solidFill>
                <a:srgbClr val="000000"/>
              </a:solidFill>
            </a:endParaRPr>
          </a:p>
          <a:p>
            <a:r>
              <a:rPr lang="en-GB" dirty="0" smtClean="0">
                <a:solidFill>
                  <a:srgbClr val="000000"/>
                </a:solidFill>
              </a:rPr>
              <a:t>Catch Estimates Over Time Database	2017</a:t>
            </a:r>
            <a:r>
              <a:rPr lang="en-GB" dirty="0"/>
              <a:t/>
            </a:r>
            <a:br>
              <a:rPr lang="en-GB" dirty="0"/>
            </a:br>
            <a:endParaRPr lang="en-GB" dirty="0"/>
          </a:p>
        </p:txBody>
      </p:sp>
      <p:sp>
        <p:nvSpPr>
          <p:cNvPr id="4" name="Right Brace 3"/>
          <p:cNvSpPr/>
          <p:nvPr/>
        </p:nvSpPr>
        <p:spPr>
          <a:xfrm>
            <a:off x="5045529" y="3418114"/>
            <a:ext cx="304800" cy="2019300"/>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 name="TextBox 4"/>
          <p:cNvSpPr txBox="1"/>
          <p:nvPr/>
        </p:nvSpPr>
        <p:spPr>
          <a:xfrm>
            <a:off x="5758543" y="3250836"/>
            <a:ext cx="5704115" cy="2427514"/>
          </a:xfrm>
          <a:prstGeom prst="rect">
            <a:avLst/>
          </a:prstGeom>
          <a:solidFill>
            <a:schemeClr val="bg1">
              <a:lumMod val="95000"/>
            </a:schemeClr>
          </a:solidFill>
        </p:spPr>
        <p:txBody>
          <a:bodyPr vert="horz" wrap="square" lIns="91440" tIns="45720" rIns="91440" bIns="45720" rtlCol="0" anchor="ctr" anchorCtr="0">
            <a:noAutofit/>
          </a:bodyPr>
          <a:lstStyle/>
          <a:p>
            <a:r>
              <a:rPr lang="en-US" sz="2400" dirty="0" smtClean="0"/>
              <a:t>Web interface will make accessible all data-limited assessment data, by category or method, stock status, species, stock, with reference points, life-history parameters, etc., over time</a:t>
            </a:r>
            <a:endParaRPr lang="en-GB" sz="2400" dirty="0" err="1" smtClean="0">
              <a:latin typeface="+mn-lt"/>
            </a:endParaRPr>
          </a:p>
        </p:txBody>
      </p:sp>
    </p:spTree>
    <p:extLst>
      <p:ext uri="{BB962C8B-B14F-4D97-AF65-F5344CB8AC3E}">
        <p14:creationId xmlns:p14="http://schemas.microsoft.com/office/powerpoint/2010/main" val="16808353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9283" y="1631698"/>
            <a:ext cx="11325727" cy="4524315"/>
          </a:xfrm>
          <a:prstGeom prst="rect">
            <a:avLst/>
          </a:prstGeom>
          <a:noFill/>
        </p:spPr>
        <p:txBody>
          <a:bodyPr wrap="square" rtlCol="0">
            <a:spAutoFit/>
          </a:bodyPr>
          <a:lstStyle/>
          <a:p>
            <a:r>
              <a:rPr lang="en-US" sz="2400" dirty="0">
                <a:solidFill>
                  <a:prstClr val="black"/>
                </a:solidFill>
              </a:rPr>
              <a:t>The amount/types of available data not considered for a DLS assessment are far greater than the data used.</a:t>
            </a:r>
          </a:p>
          <a:p>
            <a:endParaRPr lang="en-US" sz="2400" dirty="0">
              <a:solidFill>
                <a:prstClr val="black"/>
              </a:solidFill>
            </a:endParaRPr>
          </a:p>
          <a:p>
            <a:r>
              <a:rPr lang="en-US" sz="2400" dirty="0">
                <a:solidFill>
                  <a:prstClr val="black"/>
                </a:solidFill>
              </a:rPr>
              <a:t>Most data are simply discarded because they’re not perfect, or </a:t>
            </a:r>
            <a:r>
              <a:rPr lang="en-US" sz="2400" dirty="0" smtClean="0">
                <a:solidFill>
                  <a:prstClr val="black"/>
                </a:solidFill>
              </a:rPr>
              <a:t>they don’t </a:t>
            </a:r>
            <a:r>
              <a:rPr lang="en-US" sz="2400" dirty="0">
                <a:solidFill>
                  <a:prstClr val="black"/>
                </a:solidFill>
              </a:rPr>
              <a:t>fit with a known method. </a:t>
            </a:r>
          </a:p>
          <a:p>
            <a:endParaRPr lang="en-US" sz="2400" dirty="0">
              <a:solidFill>
                <a:prstClr val="black"/>
              </a:solidFill>
            </a:endParaRPr>
          </a:p>
          <a:p>
            <a:r>
              <a:rPr lang="en-US" sz="2400" dirty="0">
                <a:solidFill>
                  <a:prstClr val="black"/>
                </a:solidFill>
              </a:rPr>
              <a:t>An unaffordable </a:t>
            </a:r>
            <a:r>
              <a:rPr lang="en-US" sz="2400" dirty="0" smtClean="0">
                <a:solidFill>
                  <a:prstClr val="black"/>
                </a:solidFill>
              </a:rPr>
              <a:t>luxury.</a:t>
            </a:r>
            <a:endParaRPr lang="en-US" sz="2400" dirty="0">
              <a:solidFill>
                <a:prstClr val="black"/>
              </a:solidFill>
            </a:endParaRPr>
          </a:p>
          <a:p>
            <a:endParaRPr lang="en-US" sz="2400" dirty="0">
              <a:solidFill>
                <a:prstClr val="black"/>
              </a:solidFill>
            </a:endParaRPr>
          </a:p>
          <a:p>
            <a:r>
              <a:rPr lang="en-US" sz="2400" dirty="0">
                <a:solidFill>
                  <a:prstClr val="black"/>
                </a:solidFill>
              </a:rPr>
              <a:t>Challenge: </a:t>
            </a:r>
          </a:p>
          <a:p>
            <a:r>
              <a:rPr lang="en-US" sz="2400" dirty="0">
                <a:solidFill>
                  <a:prstClr val="black"/>
                </a:solidFill>
              </a:rPr>
              <a:t>Find a clever way to use available data in a simple framework that better informs the sustainable use of a stock.</a:t>
            </a:r>
          </a:p>
          <a:p>
            <a:endParaRPr lang="en-US" sz="2400" dirty="0">
              <a:solidFill>
                <a:prstClr val="black"/>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6442" y="6251004"/>
            <a:ext cx="970085" cy="404664"/>
          </a:xfrm>
          <a:prstGeom prst="rect">
            <a:avLst/>
          </a:prstGeom>
        </p:spPr>
      </p:pic>
      <p:sp>
        <p:nvSpPr>
          <p:cNvPr id="7" name="Title 1"/>
          <p:cNvSpPr txBox="1">
            <a:spLocks/>
          </p:cNvSpPr>
          <p:nvPr/>
        </p:nvSpPr>
        <p:spPr>
          <a:xfrm>
            <a:off x="1788694" y="102072"/>
            <a:ext cx="8555777" cy="152962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black"/>
                </a:solidFill>
              </a:rPr>
              <a:t>What is </a:t>
            </a:r>
            <a:r>
              <a:rPr lang="en-US" dirty="0">
                <a:solidFill>
                  <a:prstClr val="black"/>
                </a:solidFill>
              </a:rPr>
              <a:t>limiting?</a:t>
            </a:r>
          </a:p>
          <a:p>
            <a:r>
              <a:rPr lang="en-US" dirty="0">
                <a:solidFill>
                  <a:prstClr val="black"/>
                </a:solidFill>
              </a:rPr>
              <a:t>-data or our ability to use data- </a:t>
            </a:r>
            <a:endParaRPr lang="da-DK" dirty="0">
              <a:solidFill>
                <a:prstClr val="black"/>
              </a:solidFill>
            </a:endParaRPr>
          </a:p>
        </p:txBody>
      </p:sp>
      <p:sp>
        <p:nvSpPr>
          <p:cNvPr id="9" name="TextBox 8"/>
          <p:cNvSpPr txBox="1"/>
          <p:nvPr/>
        </p:nvSpPr>
        <p:spPr>
          <a:xfrm>
            <a:off x="4924937" y="6132448"/>
            <a:ext cx="4404475" cy="523220"/>
          </a:xfrm>
          <a:prstGeom prst="rect">
            <a:avLst/>
          </a:prstGeom>
          <a:solidFill>
            <a:srgbClr val="71B5BC"/>
          </a:solidFill>
        </p:spPr>
        <p:txBody>
          <a:bodyPr wrap="none" rtlCol="0">
            <a:spAutoFit/>
          </a:bodyPr>
          <a:lstStyle/>
          <a:p>
            <a:r>
              <a:rPr lang="en-US" sz="2800" dirty="0">
                <a:solidFill>
                  <a:prstClr val="black"/>
                </a:solidFill>
              </a:rPr>
              <a:t>Data &amp; method transparency</a:t>
            </a:r>
            <a:endParaRPr lang="da-DK" sz="2800" dirty="0">
              <a:solidFill>
                <a:prstClr val="black"/>
              </a:solidFill>
            </a:endParaRPr>
          </a:p>
        </p:txBody>
      </p:sp>
    </p:spTree>
    <p:extLst>
      <p:ext uri="{BB962C8B-B14F-4D97-AF65-F5344CB8AC3E}">
        <p14:creationId xmlns:p14="http://schemas.microsoft.com/office/powerpoint/2010/main" val="1124103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046" y="1178606"/>
            <a:ext cx="6733953" cy="505046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830" y="228818"/>
            <a:ext cx="1667570" cy="695615"/>
          </a:xfrm>
          <a:prstGeom prst="rect">
            <a:avLst/>
          </a:prstGeom>
        </p:spPr>
      </p:pic>
      <p:sp>
        <p:nvSpPr>
          <p:cNvPr id="4" name="Title 3"/>
          <p:cNvSpPr>
            <a:spLocks noGrp="1"/>
          </p:cNvSpPr>
          <p:nvPr>
            <p:ph type="title"/>
          </p:nvPr>
        </p:nvSpPr>
        <p:spPr>
          <a:xfrm>
            <a:off x="990600" y="5126"/>
            <a:ext cx="10972800" cy="1143000"/>
          </a:xfrm>
        </p:spPr>
        <p:txBody>
          <a:bodyPr/>
          <a:lstStyle/>
          <a:p>
            <a:r>
              <a:rPr lang="en-US" dirty="0" smtClean="0"/>
              <a:t>Future opportunities</a:t>
            </a:r>
            <a:endParaRPr lang="en-GB" dirty="0"/>
          </a:p>
        </p:txBody>
      </p:sp>
      <p:sp>
        <p:nvSpPr>
          <p:cNvPr id="5" name="Content Placeholder 4"/>
          <p:cNvSpPr>
            <a:spLocks noGrp="1"/>
          </p:cNvSpPr>
          <p:nvPr>
            <p:ph sz="half" idx="1"/>
          </p:nvPr>
        </p:nvSpPr>
        <p:spPr>
          <a:xfrm>
            <a:off x="101600" y="1008484"/>
            <a:ext cx="5384800" cy="5849515"/>
          </a:xfrm>
        </p:spPr>
        <p:txBody>
          <a:bodyPr>
            <a:normAutofit lnSpcReduction="10000"/>
          </a:bodyPr>
          <a:lstStyle/>
          <a:p>
            <a:r>
              <a:rPr lang="en-US" dirty="0" smtClean="0"/>
              <a:t>WKPROXY</a:t>
            </a:r>
          </a:p>
          <a:p>
            <a:pPr lvl="1"/>
            <a:r>
              <a:rPr lang="en-US" sz="2600" dirty="0" smtClean="0"/>
              <a:t>Reference point development</a:t>
            </a:r>
          </a:p>
          <a:p>
            <a:pPr lvl="1"/>
            <a:r>
              <a:rPr lang="en-US" sz="2600" dirty="0"/>
              <a:t>Open to all</a:t>
            </a:r>
          </a:p>
          <a:p>
            <a:pPr lvl="1"/>
            <a:r>
              <a:rPr lang="en-US" sz="2600" dirty="0" smtClean="0"/>
              <a:t>More information to come</a:t>
            </a:r>
          </a:p>
          <a:p>
            <a:pPr marL="457200" lvl="1" indent="0">
              <a:buNone/>
            </a:pPr>
            <a:endParaRPr lang="en-US" sz="900" dirty="0" smtClean="0"/>
          </a:p>
          <a:p>
            <a:r>
              <a:rPr lang="en-US" dirty="0"/>
              <a:t>Become </a:t>
            </a:r>
            <a:r>
              <a:rPr lang="en-US" dirty="0" smtClean="0"/>
              <a:t>an ICES reviewer</a:t>
            </a:r>
          </a:p>
          <a:p>
            <a:pPr marL="0" indent="0">
              <a:buNone/>
            </a:pPr>
            <a:endParaRPr lang="en-US" sz="900" dirty="0"/>
          </a:p>
          <a:p>
            <a:r>
              <a:rPr lang="en-US" dirty="0" smtClean="0"/>
              <a:t>WKLIFE</a:t>
            </a:r>
          </a:p>
          <a:p>
            <a:pPr lvl="1"/>
            <a:r>
              <a:rPr lang="en-US" sz="2600" dirty="0" smtClean="0"/>
              <a:t>Annual workshop </a:t>
            </a:r>
          </a:p>
          <a:p>
            <a:pPr lvl="1"/>
            <a:r>
              <a:rPr lang="en-US" sz="2600" dirty="0" smtClean="0"/>
              <a:t>Open to all</a:t>
            </a:r>
          </a:p>
          <a:p>
            <a:pPr lvl="1"/>
            <a:r>
              <a:rPr lang="en-US" sz="2600" dirty="0" smtClean="0"/>
              <a:t>Develops and test methods</a:t>
            </a:r>
          </a:p>
          <a:p>
            <a:pPr lvl="1"/>
            <a:r>
              <a:rPr lang="en-US" sz="2600" dirty="0" smtClean="0"/>
              <a:t>Set the scope and direction for the ICES approach to data-limited stocks</a:t>
            </a:r>
          </a:p>
        </p:txBody>
      </p:sp>
    </p:spTree>
    <p:extLst>
      <p:ext uri="{BB962C8B-B14F-4D97-AF65-F5344CB8AC3E}">
        <p14:creationId xmlns:p14="http://schemas.microsoft.com/office/powerpoint/2010/main" val="6302042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96800" y="103435"/>
            <a:ext cx="7291200" cy="369332"/>
          </a:xfrm>
          <a:prstGeom prst="rect">
            <a:avLst/>
          </a:prstGeom>
        </p:spPr>
        <p:txBody>
          <a:bodyPr wrap="square">
            <a:spAutoFit/>
          </a:bodyPr>
          <a:lstStyle/>
          <a:p>
            <a:r>
              <a:rPr lang="en-GB" dirty="0">
                <a:solidFill>
                  <a:schemeClr val="bg2"/>
                </a:solidFill>
              </a:rPr>
              <a:t>http://www.ices.dk/community/advisory-process/Pages/Latest-Advice.aspx</a:t>
            </a:r>
          </a:p>
        </p:txBody>
      </p:sp>
      <p:pic>
        <p:nvPicPr>
          <p:cNvPr id="4" name="Picture 3"/>
          <p:cNvPicPr>
            <a:picLocks noChangeAspect="1"/>
          </p:cNvPicPr>
          <p:nvPr/>
        </p:nvPicPr>
        <p:blipFill>
          <a:blip r:embed="rId4"/>
          <a:stretch>
            <a:fillRect/>
          </a:stretch>
        </p:blipFill>
        <p:spPr>
          <a:xfrm>
            <a:off x="1054543" y="1752600"/>
            <a:ext cx="8344157" cy="3124200"/>
          </a:xfrm>
          <a:prstGeom prst="rect">
            <a:avLst/>
          </a:prstGeom>
        </p:spPr>
      </p:pic>
    </p:spTree>
    <p:extLst>
      <p:ext uri="{BB962C8B-B14F-4D97-AF65-F5344CB8AC3E}">
        <p14:creationId xmlns:p14="http://schemas.microsoft.com/office/powerpoint/2010/main" val="8367776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0" y="0"/>
            <a:ext cx="4897438" cy="1001712"/>
          </a:xfrm>
        </p:spPr>
        <p:txBody>
          <a:bodyPr/>
          <a:lstStyle/>
          <a:p>
            <a:r>
              <a:rPr lang="en-US" altLang="en-US" dirty="0" smtClean="0">
                <a:latin typeface="Arial" panose="020B0604020202020204" pitchFamily="34" charset="0"/>
                <a:cs typeface="Arial" panose="020B0604020202020204" pitchFamily="34" charset="0"/>
              </a:rPr>
              <a:t>The Dream</a:t>
            </a:r>
            <a:endParaRPr lang="en-US" altLang="en-US" b="1" dirty="0" smtClean="0">
              <a:latin typeface="Arial" panose="020B0604020202020204" pitchFamily="34" charset="0"/>
              <a:cs typeface="Arial" panose="020B0604020202020204" pitchFamily="34" charset="0"/>
            </a:endParaRPr>
          </a:p>
        </p:txBody>
      </p:sp>
      <p:pic>
        <p:nvPicPr>
          <p:cNvPr id="111625" name="Picture 4" descr="M:\My Documents\Blue whiting benchmark\2012\Presentation\Images\Shit with fli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2420711"/>
            <a:ext cx="2262095" cy="226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3194051" y="1844675"/>
            <a:ext cx="4068763" cy="2730500"/>
            <a:chOff x="1670050" y="1844675"/>
            <a:chExt cx="4068763" cy="2730500"/>
          </a:xfrm>
        </p:grpSpPr>
        <p:sp>
          <p:nvSpPr>
            <p:cNvPr id="2" name="Cube 1"/>
            <p:cNvSpPr/>
            <p:nvPr/>
          </p:nvSpPr>
          <p:spPr>
            <a:xfrm>
              <a:off x="3722688" y="2774950"/>
              <a:ext cx="2016125" cy="1800225"/>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FFFFFF"/>
                </a:solidFill>
              </a:endParaRPr>
            </a:p>
          </p:txBody>
        </p:sp>
        <p:sp>
          <p:nvSpPr>
            <p:cNvPr id="3" name="Curved Down Arrow 2"/>
            <p:cNvSpPr/>
            <p:nvPr/>
          </p:nvSpPr>
          <p:spPr bwMode="auto">
            <a:xfrm>
              <a:off x="1670050" y="1844675"/>
              <a:ext cx="2973388" cy="7207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000000"/>
                </a:solidFill>
              </a:endParaRPr>
            </a:p>
          </p:txBody>
        </p:sp>
      </p:grpSp>
      <p:grpSp>
        <p:nvGrpSpPr>
          <p:cNvPr id="5" name="Group 4"/>
          <p:cNvGrpSpPr>
            <a:grpSpLocks/>
          </p:cNvGrpSpPr>
          <p:nvPr/>
        </p:nvGrpSpPr>
        <p:grpSpPr bwMode="auto">
          <a:xfrm>
            <a:off x="6254750" y="1863726"/>
            <a:ext cx="3748088" cy="3160713"/>
            <a:chOff x="4731079" y="1863305"/>
            <a:chExt cx="3748295" cy="3161281"/>
          </a:xfrm>
        </p:grpSpPr>
        <p:sp>
          <p:nvSpPr>
            <p:cNvPr id="10" name="Curved Down Arrow 9"/>
            <p:cNvSpPr/>
            <p:nvPr/>
          </p:nvSpPr>
          <p:spPr>
            <a:xfrm>
              <a:off x="4731079" y="1863305"/>
              <a:ext cx="2865596" cy="7208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000000"/>
                </a:solidFill>
              </a:endParaRPr>
            </a:p>
          </p:txBody>
        </p:sp>
        <p:pic>
          <p:nvPicPr>
            <p:cNvPr id="111624" name="Picture 5" descr="M:\My Documents\Blue whiting benchmark\2012\Presentation\Images\Ros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708" y="2708920"/>
              <a:ext cx="2315666" cy="23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a:spLocks noChangeArrowheads="1"/>
          </p:cNvSpPr>
          <p:nvPr/>
        </p:nvSpPr>
        <p:spPr bwMode="auto">
          <a:xfrm>
            <a:off x="2944813" y="5343526"/>
            <a:ext cx="66214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3600" dirty="0">
                <a:solidFill>
                  <a:srgbClr val="000000"/>
                </a:solidFill>
                <a:latin typeface="Comic Sans MS" pitchFamily="66" charset="0"/>
              </a:rPr>
              <a:t>A good model will sort it all out!</a:t>
            </a:r>
            <a:endParaRPr lang="en-GB" altLang="en-US" sz="3600" dirty="0">
              <a:solidFill>
                <a:srgbClr val="000000"/>
              </a:solidFill>
              <a:latin typeface="Comic Sans MS" pitchFamily="66" charset="0"/>
            </a:endParaRPr>
          </a:p>
        </p:txBody>
      </p:sp>
      <p:sp>
        <p:nvSpPr>
          <p:cNvPr id="6" name="TextBox 5"/>
          <p:cNvSpPr txBox="1"/>
          <p:nvPr/>
        </p:nvSpPr>
        <p:spPr>
          <a:xfrm>
            <a:off x="8380250" y="6488668"/>
            <a:ext cx="3832972" cy="369332"/>
          </a:xfrm>
          <a:prstGeom prst="rect">
            <a:avLst/>
          </a:prstGeom>
          <a:noFill/>
        </p:spPr>
        <p:txBody>
          <a:bodyPr wrap="none" rtlCol="0">
            <a:spAutoFit/>
          </a:bodyPr>
          <a:lstStyle/>
          <a:p>
            <a:r>
              <a:rPr lang="en-US" dirty="0" smtClean="0">
                <a:solidFill>
                  <a:schemeClr val="bg1">
                    <a:lumMod val="65000"/>
                  </a:schemeClr>
                </a:solidFill>
              </a:rPr>
              <a:t>Compliments of David Miller, WKLIFE V</a:t>
            </a:r>
            <a:endParaRPr lang="da-DK" dirty="0">
              <a:solidFill>
                <a:schemeClr val="bg1">
                  <a:lumMod val="65000"/>
                </a:schemeClr>
              </a:solidFill>
            </a:endParaRPr>
          </a:p>
        </p:txBody>
      </p:sp>
    </p:spTree>
    <p:extLst>
      <p:ext uri="{BB962C8B-B14F-4D97-AF65-F5344CB8AC3E}">
        <p14:creationId xmlns:p14="http://schemas.microsoft.com/office/powerpoint/2010/main" val="42840946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0" y="0"/>
            <a:ext cx="4897438" cy="1001712"/>
          </a:xfrm>
        </p:spPr>
        <p:txBody>
          <a:bodyPr/>
          <a:lstStyle/>
          <a:p>
            <a:r>
              <a:rPr lang="en-US" altLang="en-US" dirty="0" smtClean="0">
                <a:latin typeface="Arial" panose="020B0604020202020204" pitchFamily="34" charset="0"/>
                <a:cs typeface="Arial" panose="020B0604020202020204" pitchFamily="34" charset="0"/>
              </a:rPr>
              <a:t>The Reality</a:t>
            </a:r>
            <a:endParaRPr lang="en-US" altLang="en-US" b="1" dirty="0" smtClean="0">
              <a:latin typeface="Arial" panose="020B0604020202020204" pitchFamily="34" charset="0"/>
              <a:cs typeface="Arial" panose="020B0604020202020204" pitchFamily="34" charset="0"/>
            </a:endParaRPr>
          </a:p>
        </p:txBody>
      </p:sp>
      <p:sp>
        <p:nvSpPr>
          <p:cNvPr id="2" name="Cube 1"/>
          <p:cNvSpPr/>
          <p:nvPr/>
        </p:nvSpPr>
        <p:spPr>
          <a:xfrm>
            <a:off x="5246689" y="2774951"/>
            <a:ext cx="2016125" cy="1800225"/>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FFFFFF"/>
              </a:solidFill>
            </a:endParaRPr>
          </a:p>
        </p:txBody>
      </p:sp>
      <p:pic>
        <p:nvPicPr>
          <p:cNvPr id="1026" name="Picture 2" descr="M:\My Documents\Blue whiting benchmark\2012\Presentation\Images\nice sh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901" y="2519363"/>
            <a:ext cx="2265363"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M:\My Documents\Blue whiting benchmark\2012\Presentation\Images\shit odou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788" y="2570163"/>
            <a:ext cx="2208212"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6" name="Picture 4" descr="M:\My Documents\Blue whiting benchmark\2012\Presentation\Images\Shit with fli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2420939"/>
            <a:ext cx="2262188"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rved Down Arrow 2"/>
          <p:cNvSpPr/>
          <p:nvPr/>
        </p:nvSpPr>
        <p:spPr>
          <a:xfrm>
            <a:off x="3194050" y="1844676"/>
            <a:ext cx="2973388" cy="7207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000000"/>
              </a:solidFill>
            </a:endParaRPr>
          </a:p>
        </p:txBody>
      </p:sp>
      <p:sp>
        <p:nvSpPr>
          <p:cNvPr id="10" name="Curved Down Arrow 9"/>
          <p:cNvSpPr/>
          <p:nvPr/>
        </p:nvSpPr>
        <p:spPr>
          <a:xfrm>
            <a:off x="6254750" y="1863725"/>
            <a:ext cx="2865438" cy="7191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000000"/>
              </a:solidFill>
            </a:endParaRPr>
          </a:p>
        </p:txBody>
      </p:sp>
      <p:sp>
        <p:nvSpPr>
          <p:cNvPr id="112649" name="TextBox 11"/>
          <p:cNvSpPr txBox="1">
            <a:spLocks noChangeArrowheads="1"/>
          </p:cNvSpPr>
          <p:nvPr/>
        </p:nvSpPr>
        <p:spPr bwMode="auto">
          <a:xfrm>
            <a:off x="3359151" y="5343525"/>
            <a:ext cx="6481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3600">
                <a:solidFill>
                  <a:srgbClr val="000000"/>
                </a:solidFill>
                <a:latin typeface="Comic Sans MS" pitchFamily="66" charset="0"/>
              </a:rPr>
              <a:t>If you’re lucky it will remove some of the flies…</a:t>
            </a:r>
            <a:endParaRPr lang="en-GB" altLang="en-US" sz="3600">
              <a:solidFill>
                <a:srgbClr val="000000"/>
              </a:solidFill>
              <a:latin typeface="Comic Sans MS" pitchFamily="66" charset="0"/>
            </a:endParaRPr>
          </a:p>
        </p:txBody>
      </p:sp>
      <p:sp>
        <p:nvSpPr>
          <p:cNvPr id="11" name="TextBox 10"/>
          <p:cNvSpPr txBox="1"/>
          <p:nvPr/>
        </p:nvSpPr>
        <p:spPr>
          <a:xfrm>
            <a:off x="8380250" y="6488668"/>
            <a:ext cx="3832972" cy="369332"/>
          </a:xfrm>
          <a:prstGeom prst="rect">
            <a:avLst/>
          </a:prstGeom>
          <a:noFill/>
        </p:spPr>
        <p:txBody>
          <a:bodyPr wrap="none" rtlCol="0">
            <a:spAutoFit/>
          </a:bodyPr>
          <a:lstStyle/>
          <a:p>
            <a:r>
              <a:rPr lang="en-US" dirty="0" smtClean="0">
                <a:solidFill>
                  <a:schemeClr val="bg1">
                    <a:lumMod val="65000"/>
                  </a:schemeClr>
                </a:solidFill>
              </a:rPr>
              <a:t>Compliments of David Miller, WKLIFE V</a:t>
            </a:r>
            <a:endParaRPr lang="da-DK" dirty="0">
              <a:solidFill>
                <a:schemeClr val="bg1">
                  <a:lumMod val="65000"/>
                </a:schemeClr>
              </a:solidFill>
            </a:endParaRPr>
          </a:p>
        </p:txBody>
      </p:sp>
    </p:spTree>
    <p:extLst>
      <p:ext uri="{BB962C8B-B14F-4D97-AF65-F5344CB8AC3E}">
        <p14:creationId xmlns:p14="http://schemas.microsoft.com/office/powerpoint/2010/main" val="22846985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02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smtClean="0"/>
              <a:t>Underlying principles</a:t>
            </a:r>
            <a:endParaRPr lang="en-GB" b="0" dirty="0"/>
          </a:p>
        </p:txBody>
      </p:sp>
      <p:sp>
        <p:nvSpPr>
          <p:cNvPr id="4" name="TextBox 3"/>
          <p:cNvSpPr txBox="1"/>
          <p:nvPr/>
        </p:nvSpPr>
        <p:spPr>
          <a:xfrm>
            <a:off x="7091265" y="6932645"/>
            <a:ext cx="914400" cy="914400"/>
          </a:xfrm>
          <a:prstGeom prst="rect">
            <a:avLst/>
          </a:prstGeom>
        </p:spPr>
        <p:txBody>
          <a:bodyPr vert="horz" wrap="none" lIns="91440" tIns="45720" rIns="91440" bIns="45720" rtlCol="0" anchor="t">
            <a:noAutofit/>
          </a:bodyPr>
          <a:lstStyle/>
          <a:p>
            <a:endParaRPr lang="en-GB" sz="7000" dirty="0" err="1" smtClean="0">
              <a:solidFill>
                <a:schemeClr val="bg1"/>
              </a:solidFill>
              <a:latin typeface="+mn-lt"/>
            </a:endParaRPr>
          </a:p>
        </p:txBody>
      </p:sp>
      <p:sp>
        <p:nvSpPr>
          <p:cNvPr id="5" name="TextBox 4"/>
          <p:cNvSpPr txBox="1"/>
          <p:nvPr/>
        </p:nvSpPr>
        <p:spPr>
          <a:xfrm>
            <a:off x="468416" y="1645778"/>
            <a:ext cx="11533984" cy="4827021"/>
          </a:xfrm>
          <a:prstGeom prst="rect">
            <a:avLst/>
          </a:prstGeom>
        </p:spPr>
        <p:txBody>
          <a:bodyPr vert="horz" wrap="square" lIns="91440" tIns="45720" rIns="91440" bIns="45720" rtlCol="0" anchor="t">
            <a:noAutofit/>
          </a:bodyPr>
          <a:lstStyle/>
          <a:p>
            <a:pPr marL="274320" lvl="0" indent="-274320">
              <a:spcBef>
                <a:spcPct val="20000"/>
              </a:spcBef>
              <a:buClr>
                <a:schemeClr val="accent3"/>
              </a:buClr>
              <a:buSzPct val="95000"/>
              <a:buFont typeface="Wingdings 2"/>
              <a:buChar char=""/>
              <a:defRPr/>
            </a:pPr>
            <a:r>
              <a:rPr lang="en-GB" sz="2800" dirty="0"/>
              <a:t>Available information should be used</a:t>
            </a:r>
          </a:p>
          <a:p>
            <a:pPr marL="274320" lvl="0" indent="-274320">
              <a:spcBef>
                <a:spcPct val="20000"/>
              </a:spcBef>
              <a:buClr>
                <a:schemeClr val="accent3"/>
              </a:buClr>
              <a:buSzPct val="95000"/>
              <a:buFont typeface="Wingdings 2"/>
              <a:buChar char=""/>
              <a:tabLst>
                <a:tab pos="12231688" algn="l"/>
              </a:tabLst>
            </a:pPr>
            <a:r>
              <a:rPr lang="en-GB" sz="2800" dirty="0"/>
              <a:t>The advice </a:t>
            </a:r>
            <a:r>
              <a:rPr lang="en-GB" sz="2800" dirty="0" smtClean="0"/>
              <a:t>should </a:t>
            </a:r>
            <a:r>
              <a:rPr lang="en-GB" sz="2800" dirty="0"/>
              <a:t>be based on the same principles as applied for stocks with analytical assessments and catch forecasts</a:t>
            </a:r>
          </a:p>
          <a:p>
            <a:pPr marL="274320" lvl="0" indent="-274320">
              <a:spcBef>
                <a:spcPct val="20000"/>
              </a:spcBef>
              <a:buClr>
                <a:schemeClr val="accent3"/>
              </a:buClr>
              <a:buSzPct val="95000"/>
              <a:buFont typeface="Wingdings 2"/>
              <a:buChar char=""/>
              <a:tabLst>
                <a:tab pos="12231688" algn="l"/>
              </a:tabLst>
            </a:pPr>
            <a:r>
              <a:rPr lang="en-GB" sz="2800" dirty="0"/>
              <a:t>A precautionary approach should be </a:t>
            </a:r>
            <a:r>
              <a:rPr lang="en-GB" sz="2800" dirty="0" smtClean="0"/>
              <a:t>followed</a:t>
            </a:r>
          </a:p>
          <a:p>
            <a:pPr>
              <a:spcBef>
                <a:spcPct val="20000"/>
              </a:spcBef>
              <a:buClr>
                <a:schemeClr val="accent3"/>
              </a:buClr>
              <a:buSzPct val="95000"/>
              <a:tabLst>
                <a:tab pos="12231688" algn="l"/>
              </a:tabLst>
            </a:pPr>
            <a:endParaRPr lang="en-GB" sz="2800" i="1" dirty="0" smtClean="0"/>
          </a:p>
          <a:p>
            <a:pPr>
              <a:spcBef>
                <a:spcPct val="20000"/>
              </a:spcBef>
              <a:buClr>
                <a:schemeClr val="accent3"/>
              </a:buClr>
              <a:buSzPct val="95000"/>
              <a:tabLst>
                <a:tab pos="12231688" algn="l"/>
              </a:tabLst>
            </a:pPr>
            <a:endParaRPr lang="en-GB" sz="2800" i="1" dirty="0"/>
          </a:p>
          <a:p>
            <a:pPr>
              <a:spcBef>
                <a:spcPct val="20000"/>
              </a:spcBef>
              <a:buClr>
                <a:schemeClr val="accent3"/>
              </a:buClr>
              <a:buSzPct val="95000"/>
              <a:tabLst>
                <a:tab pos="12231688" algn="l"/>
              </a:tabLst>
            </a:pPr>
            <a:r>
              <a:rPr lang="en-GB" sz="2800" i="1" dirty="0" smtClean="0"/>
              <a:t>As </a:t>
            </a:r>
            <a:r>
              <a:rPr lang="en-GB" sz="2800" i="1" dirty="0"/>
              <a:t>information becomes increasingly limited </a:t>
            </a:r>
            <a:r>
              <a:rPr lang="en-GB" sz="2800" i="1" u="sng" dirty="0"/>
              <a:t>more conservative reference points</a:t>
            </a:r>
            <a:r>
              <a:rPr lang="en-GB" sz="2800" i="1" dirty="0"/>
              <a:t> should be used and </a:t>
            </a:r>
            <a:r>
              <a:rPr lang="en-GB" sz="2800" i="1" u="sng" dirty="0"/>
              <a:t>a further margin of precaution </a:t>
            </a:r>
            <a:r>
              <a:rPr lang="en-GB" sz="2800" i="1" dirty="0"/>
              <a:t>should be adopted when the stock status is poorly known</a:t>
            </a:r>
          </a:p>
          <a:p>
            <a:pPr marL="274320" lvl="0" indent="-274320">
              <a:spcBef>
                <a:spcPct val="20000"/>
              </a:spcBef>
              <a:buClr>
                <a:schemeClr val="accent3"/>
              </a:buClr>
              <a:buSzPct val="95000"/>
              <a:buFont typeface="Wingdings 2"/>
              <a:buChar char=""/>
              <a:tabLst>
                <a:tab pos="12231688" algn="l"/>
              </a:tabLst>
            </a:pPr>
            <a:endParaRPr lang="en-GB" sz="2800" dirty="0"/>
          </a:p>
        </p:txBody>
      </p:sp>
    </p:spTree>
    <p:extLst>
      <p:ext uri="{BB962C8B-B14F-4D97-AF65-F5344CB8AC3E}">
        <p14:creationId xmlns:p14="http://schemas.microsoft.com/office/powerpoint/2010/main" val="11648580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M:\My Documents\Blue whiting benchmark\2012\Presentation\Images\Shit with fli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2420939"/>
            <a:ext cx="2262188"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Rectangle 2"/>
          <p:cNvSpPr>
            <a:spLocks noGrp="1" noChangeArrowheads="1"/>
          </p:cNvSpPr>
          <p:nvPr>
            <p:ph type="title"/>
          </p:nvPr>
        </p:nvSpPr>
        <p:spPr>
          <a:xfrm>
            <a:off x="0" y="0"/>
            <a:ext cx="4897438" cy="1001712"/>
          </a:xfrm>
        </p:spPr>
        <p:txBody>
          <a:bodyPr/>
          <a:lstStyle/>
          <a:p>
            <a:r>
              <a:rPr lang="en-US" altLang="en-US" dirty="0" smtClean="0">
                <a:latin typeface="Arial" panose="020B0604020202020204" pitchFamily="34" charset="0"/>
                <a:cs typeface="Arial" panose="020B0604020202020204" pitchFamily="34" charset="0"/>
              </a:rPr>
              <a:t>The Plan</a:t>
            </a:r>
            <a:endParaRPr lang="en-US" altLang="en-US" b="1" dirty="0" smtClean="0">
              <a:latin typeface="Arial" panose="020B0604020202020204" pitchFamily="34" charset="0"/>
              <a:cs typeface="Arial" panose="020B0604020202020204" pitchFamily="34" charset="0"/>
            </a:endParaRPr>
          </a:p>
        </p:txBody>
      </p:sp>
      <p:sp>
        <p:nvSpPr>
          <p:cNvPr id="2" name="Cube 1"/>
          <p:cNvSpPr/>
          <p:nvPr/>
        </p:nvSpPr>
        <p:spPr>
          <a:xfrm>
            <a:off x="5246689" y="2774951"/>
            <a:ext cx="2016125" cy="1800225"/>
          </a:xfrm>
          <a:prstGeom prst="cube">
            <a:avLst/>
          </a:prstGeom>
          <a:solidFill>
            <a:schemeClr val="bg1">
              <a:lumMod val="65000"/>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FFFFFF"/>
              </a:solidFill>
            </a:endParaRPr>
          </a:p>
        </p:txBody>
      </p:sp>
      <p:sp>
        <p:nvSpPr>
          <p:cNvPr id="3" name="Curved Down Arrow 2"/>
          <p:cNvSpPr/>
          <p:nvPr/>
        </p:nvSpPr>
        <p:spPr>
          <a:xfrm>
            <a:off x="3194050" y="1844676"/>
            <a:ext cx="2973388" cy="7207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000000"/>
              </a:solidFill>
            </a:endParaRPr>
          </a:p>
        </p:txBody>
      </p:sp>
      <p:sp>
        <p:nvSpPr>
          <p:cNvPr id="10" name="Curved Down Arrow 9"/>
          <p:cNvSpPr/>
          <p:nvPr/>
        </p:nvSpPr>
        <p:spPr>
          <a:xfrm>
            <a:off x="6254750" y="1863725"/>
            <a:ext cx="2865438" cy="7191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000000"/>
              </a:solidFill>
            </a:endParaRPr>
          </a:p>
        </p:txBody>
      </p:sp>
      <p:pic>
        <p:nvPicPr>
          <p:cNvPr id="1029" name="Picture 5" descr="M:\My Documents\Blue whiting benchmark\2012\Presentation\Images\Ros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2662239"/>
            <a:ext cx="23145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M:\My Documents\Blue whiting benchmark\2012\Presentation\Images\shit odou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6889" y="4283075"/>
            <a:ext cx="7191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p:nvSpPr>
        <p:spPr bwMode="auto">
          <a:xfrm>
            <a:off x="1993900" y="4976814"/>
            <a:ext cx="3024188"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800" dirty="0">
                <a:solidFill>
                  <a:srgbClr val="000000"/>
                </a:solidFill>
                <a:latin typeface="Comic Sans MS" pitchFamily="66" charset="0"/>
              </a:rPr>
              <a:t>Use ‘good’ data / make informed assumptions</a:t>
            </a:r>
            <a:endParaRPr lang="en-GB" altLang="en-US" sz="2800" dirty="0">
              <a:solidFill>
                <a:srgbClr val="000000"/>
              </a:solidFill>
              <a:latin typeface="Comic Sans MS" pitchFamily="66" charset="0"/>
            </a:endParaRPr>
          </a:p>
        </p:txBody>
      </p:sp>
      <p:sp>
        <p:nvSpPr>
          <p:cNvPr id="15" name="TextBox 14"/>
          <p:cNvSpPr txBox="1">
            <a:spLocks noChangeArrowheads="1"/>
          </p:cNvSpPr>
          <p:nvPr/>
        </p:nvSpPr>
        <p:spPr bwMode="auto">
          <a:xfrm>
            <a:off x="4756150" y="4976814"/>
            <a:ext cx="302418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3600">
                <a:solidFill>
                  <a:srgbClr val="000000"/>
                </a:solidFill>
                <a:latin typeface="Comic Sans MS" pitchFamily="66" charset="0"/>
              </a:rPr>
              <a:t>Select an appropriate model</a:t>
            </a:r>
            <a:endParaRPr lang="en-GB" altLang="en-US" sz="3600">
              <a:solidFill>
                <a:srgbClr val="000000"/>
              </a:solidFill>
              <a:latin typeface="Comic Sans MS" pitchFamily="66" charset="0"/>
            </a:endParaRPr>
          </a:p>
        </p:txBody>
      </p:sp>
      <p:sp>
        <p:nvSpPr>
          <p:cNvPr id="17" name="Cube 16"/>
          <p:cNvSpPr/>
          <p:nvPr/>
        </p:nvSpPr>
        <p:spPr>
          <a:xfrm>
            <a:off x="5246689" y="2774951"/>
            <a:ext cx="2016125" cy="1800225"/>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0"/>
              </a:spcBef>
              <a:defRPr/>
            </a:pPr>
            <a:endParaRPr lang="en-GB" sz="4400">
              <a:solidFill>
                <a:srgbClr val="FFFFFF"/>
              </a:solidFill>
            </a:endParaRPr>
          </a:p>
        </p:txBody>
      </p:sp>
      <p:sp>
        <p:nvSpPr>
          <p:cNvPr id="18" name="TextBox 17"/>
          <p:cNvSpPr txBox="1"/>
          <p:nvPr/>
        </p:nvSpPr>
        <p:spPr>
          <a:xfrm>
            <a:off x="8380250" y="6488668"/>
            <a:ext cx="3832972" cy="369332"/>
          </a:xfrm>
          <a:prstGeom prst="rect">
            <a:avLst/>
          </a:prstGeom>
          <a:noFill/>
        </p:spPr>
        <p:txBody>
          <a:bodyPr wrap="none" rtlCol="0">
            <a:spAutoFit/>
          </a:bodyPr>
          <a:lstStyle/>
          <a:p>
            <a:r>
              <a:rPr lang="en-US" dirty="0" smtClean="0">
                <a:solidFill>
                  <a:schemeClr val="bg1">
                    <a:lumMod val="65000"/>
                  </a:schemeClr>
                </a:solidFill>
              </a:rPr>
              <a:t>Compliments of David Miller, WKLIFE V</a:t>
            </a:r>
            <a:endParaRPr lang="da-DK" dirty="0">
              <a:solidFill>
                <a:schemeClr val="bg1">
                  <a:lumMod val="65000"/>
                </a:schemeClr>
              </a:solidFill>
            </a:endParaRPr>
          </a:p>
        </p:txBody>
      </p:sp>
    </p:spTree>
    <p:extLst>
      <p:ext uri="{BB962C8B-B14F-4D97-AF65-F5344CB8AC3E}">
        <p14:creationId xmlns:p14="http://schemas.microsoft.com/office/powerpoint/2010/main" val="395107564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grpId="0" nodeType="clickEffect">
                                  <p:stCondLst>
                                    <p:cond delay="0"/>
                                  </p:stCondLst>
                                  <p:childTnLst>
                                    <p:animEffect transition="out" filter="fade">
                                      <p:cBhvr>
                                        <p:cTn id="13" dur="500"/>
                                        <p:tgtEl>
                                          <p:spTgt spid="17"/>
                                        </p:tgtEl>
                                      </p:cBhvr>
                                    </p:animEffect>
                                    <p:set>
                                      <p:cBhvr>
                                        <p:cTn id="14" dur="1" fill="hold">
                                          <p:stCondLst>
                                            <p:cond delay="499"/>
                                          </p:stCondLst>
                                        </p:cTn>
                                        <p:tgtEl>
                                          <p:spTgt spid="1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217" y="2181727"/>
            <a:ext cx="3070824" cy="35780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2623" y="1996979"/>
            <a:ext cx="3762806" cy="376280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341145"/>
            <a:ext cx="4345628" cy="3259221"/>
          </a:xfrm>
          <a:prstGeom prst="rect">
            <a:avLst/>
          </a:prstGeom>
        </p:spPr>
      </p:pic>
      <p:sp>
        <p:nvSpPr>
          <p:cNvPr id="7" name="&quot;No&quot; Symbol 6"/>
          <p:cNvSpPr/>
          <p:nvPr/>
        </p:nvSpPr>
        <p:spPr>
          <a:xfrm>
            <a:off x="292711" y="2003659"/>
            <a:ext cx="3800197" cy="3946357"/>
          </a:xfrm>
          <a:prstGeom prst="noSmoking">
            <a:avLst>
              <a:gd name="adj" fmla="val 90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5344" y="164248"/>
            <a:ext cx="970085" cy="404664"/>
          </a:xfrm>
          <a:prstGeom prst="rect">
            <a:avLst/>
          </a:prstGeom>
        </p:spPr>
      </p:pic>
      <p:sp>
        <p:nvSpPr>
          <p:cNvPr id="10" name="Title 2"/>
          <p:cNvSpPr txBox="1">
            <a:spLocks/>
          </p:cNvSpPr>
          <p:nvPr/>
        </p:nvSpPr>
        <p:spPr>
          <a:xfrm>
            <a:off x="366849" y="164248"/>
            <a:ext cx="9343323" cy="10636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00265A"/>
                </a:solidFill>
                <a:latin typeface="+mn-lt"/>
              </a:rPr>
              <a:t>Underlying principles</a:t>
            </a:r>
            <a:endParaRPr lang="en-GB" sz="4000" dirty="0">
              <a:solidFill>
                <a:srgbClr val="00265A"/>
              </a:solidFill>
              <a:latin typeface="+mn-lt"/>
            </a:endParaRPr>
          </a:p>
        </p:txBody>
      </p:sp>
    </p:spTree>
    <p:extLst>
      <p:ext uri="{BB962C8B-B14F-4D97-AF65-F5344CB8AC3E}">
        <p14:creationId xmlns:p14="http://schemas.microsoft.com/office/powerpoint/2010/main" val="48210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056" y="116632"/>
            <a:ext cx="6660232" cy="6691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5873" y="6437294"/>
            <a:ext cx="970085" cy="404664"/>
          </a:xfrm>
          <a:prstGeom prst="rect">
            <a:avLst/>
          </a:prstGeom>
        </p:spPr>
      </p:pic>
      <p:sp>
        <p:nvSpPr>
          <p:cNvPr id="2" name="Rectangle 1"/>
          <p:cNvSpPr/>
          <p:nvPr/>
        </p:nvSpPr>
        <p:spPr>
          <a:xfrm>
            <a:off x="7475220" y="2887980"/>
            <a:ext cx="1501140" cy="3919944"/>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79820" y="3886200"/>
            <a:ext cx="1287780" cy="255109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846320" y="3886200"/>
            <a:ext cx="1325880" cy="20421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379720" y="1927860"/>
            <a:ext cx="2407920" cy="195834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120640" y="922020"/>
            <a:ext cx="3368040" cy="12115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550920" y="2827020"/>
            <a:ext cx="1203960" cy="26136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973580" y="2133600"/>
            <a:ext cx="2247900" cy="29641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790700" y="922020"/>
            <a:ext cx="3329940" cy="1211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0"/>
          <p:cNvSpPr>
            <a:spLocks noGrp="1"/>
          </p:cNvSpPr>
          <p:nvPr>
            <p:ph type="title"/>
          </p:nvPr>
        </p:nvSpPr>
        <p:spPr>
          <a:xfrm>
            <a:off x="262890" y="175578"/>
            <a:ext cx="2796540" cy="1958022"/>
          </a:xfrm>
        </p:spPr>
        <p:txBody>
          <a:bodyPr>
            <a:normAutofit/>
          </a:bodyPr>
          <a:lstStyle/>
          <a:p>
            <a:pPr algn="l"/>
            <a:r>
              <a:rPr lang="en-US" dirty="0" smtClean="0"/>
              <a:t>ICES DLS</a:t>
            </a:r>
            <a:br>
              <a:rPr lang="en-US" dirty="0" smtClean="0"/>
            </a:br>
            <a:r>
              <a:rPr lang="en-US" dirty="0" smtClean="0"/>
              <a:t>framework</a:t>
            </a:r>
            <a:endParaRPr lang="en-GB" dirty="0"/>
          </a:p>
        </p:txBody>
      </p:sp>
    </p:spTree>
    <p:extLst>
      <p:ext uri="{BB962C8B-B14F-4D97-AF65-F5344CB8AC3E}">
        <p14:creationId xmlns:p14="http://schemas.microsoft.com/office/powerpoint/2010/main" val="637186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 y="116141"/>
            <a:ext cx="9343323" cy="1063625"/>
          </a:xfrm>
        </p:spPr>
        <p:txBody>
          <a:bodyPr/>
          <a:lstStyle/>
          <a:p>
            <a:r>
              <a:rPr lang="en-US" b="0" dirty="0" smtClean="0"/>
              <a:t>ICES stock categories</a:t>
            </a:r>
            <a:endParaRPr lang="en-GB" b="0" dirty="0"/>
          </a:p>
        </p:txBody>
      </p:sp>
      <p:graphicFrame>
        <p:nvGraphicFramePr>
          <p:cNvPr id="3" name="Content Placeholder 4"/>
          <p:cNvGraphicFramePr>
            <a:graphicFrameLocks noGrp="1"/>
          </p:cNvGraphicFramePr>
          <p:nvPr>
            <p:ph idx="4294967295"/>
            <p:extLst>
              <p:ext uri="{D42A27DB-BD31-4B8C-83A1-F6EECF244321}">
                <p14:modId xmlns:p14="http://schemas.microsoft.com/office/powerpoint/2010/main" val="1166343153"/>
              </p:ext>
            </p:extLst>
          </p:nvPr>
        </p:nvGraphicFramePr>
        <p:xfrm>
          <a:off x="731520" y="1075608"/>
          <a:ext cx="9144000" cy="4972000"/>
        </p:xfrm>
        <a:graphic>
          <a:graphicData uri="http://schemas.openxmlformats.org/drawingml/2006/table">
            <a:tbl>
              <a:tblPr firstRow="1" bandRow="1">
                <a:tableStyleId>{5C22544A-7EE6-4342-B048-85BDC9FD1C3A}</a:tableStyleId>
              </a:tblPr>
              <a:tblGrid>
                <a:gridCol w="827584"/>
                <a:gridCol w="8316416"/>
              </a:tblGrid>
              <a:tr h="370840">
                <a:tc>
                  <a:txBody>
                    <a:bodyPr/>
                    <a:lstStyle/>
                    <a:p>
                      <a:pPr algn="ctr"/>
                      <a:r>
                        <a:rPr lang="en-US" sz="2400" dirty="0" smtClean="0">
                          <a:solidFill>
                            <a:schemeClr val="tx1"/>
                          </a:solidFill>
                        </a:rPr>
                        <a:t>1</a:t>
                      </a:r>
                      <a:endParaRPr lang="da-DK" sz="2400" dirty="0">
                        <a:solidFill>
                          <a:schemeClr val="tx1"/>
                        </a:solidFill>
                      </a:endParaRPr>
                    </a:p>
                  </a:txBody>
                  <a:tcP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r>
                        <a:rPr lang="en-US" sz="2400" dirty="0" smtClean="0">
                          <a:solidFill>
                            <a:schemeClr val="tx1"/>
                          </a:solidFill>
                        </a:rPr>
                        <a:t>Data rich stocks with an accepted analytical assessment and forecast for MSY</a:t>
                      </a:r>
                      <a:endParaRPr lang="da-DK" sz="2400" dirty="0">
                        <a:solidFill>
                          <a:schemeClr val="tx1"/>
                        </a:solidFill>
                      </a:endParaRPr>
                    </a:p>
                  </a:txBody>
                  <a:tcP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r h="411480">
                <a:tc>
                  <a:txBody>
                    <a:bodyPr/>
                    <a:lstStyle/>
                    <a:p>
                      <a:pPr algn="ctr"/>
                      <a:r>
                        <a:rPr lang="en-US" sz="2400" dirty="0" smtClean="0">
                          <a:solidFill>
                            <a:schemeClr val="tx1"/>
                          </a:solidFill>
                        </a:rPr>
                        <a:t>2</a:t>
                      </a:r>
                      <a:endParaRPr lang="da-DK" sz="2400" dirty="0">
                        <a:solidFill>
                          <a:schemeClr val="tx1"/>
                        </a:solidFill>
                      </a:endParaRPr>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2400" dirty="0" smtClean="0">
                          <a:solidFill>
                            <a:schemeClr val="tx1"/>
                          </a:solidFill>
                        </a:rPr>
                        <a:t>Data rich stocks with an analytical assessment and forecast accepted for trends only</a:t>
                      </a:r>
                      <a:endParaRPr lang="da-DK" sz="2400" dirty="0">
                        <a:solidFill>
                          <a:schemeClr val="tx1"/>
                        </a:solidFill>
                      </a:endParaRPr>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r h="370840">
                <a:tc>
                  <a:txBody>
                    <a:bodyPr/>
                    <a:lstStyle/>
                    <a:p>
                      <a:pPr algn="ctr"/>
                      <a:r>
                        <a:rPr lang="en-US" sz="2400" dirty="0" smtClean="0">
                          <a:solidFill>
                            <a:schemeClr val="tx1"/>
                          </a:solidFill>
                        </a:rPr>
                        <a:t>3</a:t>
                      </a:r>
                      <a:endParaRPr lang="da-DK" sz="2400" dirty="0">
                        <a:solidFill>
                          <a:schemeClr val="tx1"/>
                        </a:solidFill>
                      </a:endParaRPr>
                    </a:p>
                  </a:txBody>
                  <a:tcPr>
                    <a:lnT w="38100" cap="flat" cmpd="sng" algn="ctr">
                      <a:solidFill>
                        <a:schemeClr val="bg1"/>
                      </a:solidFill>
                      <a:prstDash val="solid"/>
                      <a:round/>
                      <a:headEnd type="none" w="med" len="med"/>
                      <a:tailEnd type="none" w="med" len="med"/>
                    </a:lnT>
                    <a:solidFill>
                      <a:schemeClr val="accent1">
                        <a:lumMod val="60000"/>
                        <a:lumOff val="40000"/>
                      </a:schemeClr>
                    </a:solidFill>
                  </a:tcPr>
                </a:tc>
                <a:tc>
                  <a:txBody>
                    <a:bodyPr/>
                    <a:lstStyle/>
                    <a:p>
                      <a:r>
                        <a:rPr lang="en-US" sz="2400" baseline="0" dirty="0" smtClean="0">
                          <a:solidFill>
                            <a:schemeClr val="tx1"/>
                          </a:solidFill>
                        </a:rPr>
                        <a:t>Surveys indicating biomass/abundance trends</a:t>
                      </a:r>
                      <a:endParaRPr lang="da-DK" sz="2400" dirty="0">
                        <a:solidFill>
                          <a:schemeClr val="tx1"/>
                        </a:solidFill>
                      </a:endParaRPr>
                    </a:p>
                  </a:txBody>
                  <a:tcPr>
                    <a:lnT w="38100" cap="flat" cmpd="sng" algn="ctr">
                      <a:solidFill>
                        <a:schemeClr val="bg1"/>
                      </a:solidFill>
                      <a:prstDash val="solid"/>
                      <a:round/>
                      <a:headEnd type="none" w="med" len="med"/>
                      <a:tailEnd type="none" w="med" len="med"/>
                    </a:lnT>
                    <a:solidFill>
                      <a:schemeClr val="accent1">
                        <a:lumMod val="60000"/>
                        <a:lumOff val="40000"/>
                      </a:schemeClr>
                    </a:solidFill>
                  </a:tcPr>
                </a:tc>
              </a:tr>
              <a:tr h="370840">
                <a:tc>
                  <a:txBody>
                    <a:bodyPr/>
                    <a:lstStyle/>
                    <a:p>
                      <a:pPr algn="ctr"/>
                      <a:r>
                        <a:rPr lang="en-US" sz="2400" dirty="0" smtClean="0">
                          <a:solidFill>
                            <a:schemeClr val="tx1"/>
                          </a:solidFill>
                        </a:rPr>
                        <a:t>4</a:t>
                      </a:r>
                      <a:endParaRPr lang="da-DK" sz="2400" dirty="0">
                        <a:solidFill>
                          <a:schemeClr val="tx1"/>
                        </a:solidFill>
                      </a:endParaRPr>
                    </a:p>
                  </a:txBody>
                  <a:tcPr>
                    <a:solidFill>
                      <a:schemeClr val="accent1">
                        <a:lumMod val="40000"/>
                        <a:lumOff val="60000"/>
                      </a:schemeClr>
                    </a:solidFill>
                  </a:tcPr>
                </a:tc>
                <a:tc>
                  <a:txBody>
                    <a:bodyPr/>
                    <a:lstStyle/>
                    <a:p>
                      <a:r>
                        <a:rPr lang="en-US" sz="2400" dirty="0" smtClean="0">
                          <a:solidFill>
                            <a:schemeClr val="tx1"/>
                          </a:solidFill>
                        </a:rPr>
                        <a:t>R</a:t>
                      </a:r>
                      <a:r>
                        <a:rPr lang="en-US" sz="2400" baseline="0" dirty="0" smtClean="0">
                          <a:solidFill>
                            <a:schemeClr val="tx1"/>
                          </a:solidFill>
                        </a:rPr>
                        <a:t>eliable time-series of catch data to approximate MSY</a:t>
                      </a:r>
                      <a:endParaRPr lang="da-DK" sz="2400" dirty="0">
                        <a:solidFill>
                          <a:schemeClr val="tx1"/>
                        </a:solidFill>
                      </a:endParaRPr>
                    </a:p>
                  </a:txBody>
                  <a:tcPr>
                    <a:solidFill>
                      <a:schemeClr val="accent1">
                        <a:lumMod val="40000"/>
                        <a:lumOff val="60000"/>
                      </a:schemeClr>
                    </a:solidFill>
                  </a:tcPr>
                </a:tc>
              </a:tr>
              <a:tr h="370840">
                <a:tc>
                  <a:txBody>
                    <a:bodyPr/>
                    <a:lstStyle/>
                    <a:p>
                      <a:pPr algn="ctr"/>
                      <a:r>
                        <a:rPr lang="en-US" sz="2400" dirty="0" smtClean="0">
                          <a:solidFill>
                            <a:schemeClr val="tx1"/>
                          </a:solidFill>
                        </a:rPr>
                        <a:t>5</a:t>
                      </a:r>
                      <a:endParaRPr lang="da-DK" sz="2400" dirty="0">
                        <a:solidFill>
                          <a:schemeClr val="tx1"/>
                        </a:solidFill>
                      </a:endParaRPr>
                    </a:p>
                  </a:txBody>
                  <a:tcPr>
                    <a:solidFill>
                      <a:schemeClr val="accent1">
                        <a:lumMod val="20000"/>
                        <a:lumOff val="80000"/>
                      </a:schemeClr>
                    </a:solidFill>
                  </a:tcPr>
                </a:tc>
                <a:tc>
                  <a:txBody>
                    <a:bodyPr/>
                    <a:lstStyle/>
                    <a:p>
                      <a:r>
                        <a:rPr lang="en-US" sz="2400" dirty="0" smtClean="0">
                          <a:solidFill>
                            <a:schemeClr val="tx1"/>
                          </a:solidFill>
                        </a:rPr>
                        <a:t>O</a:t>
                      </a:r>
                      <a:r>
                        <a:rPr lang="en-US" sz="2400" baseline="0" dirty="0" smtClean="0">
                          <a:solidFill>
                            <a:schemeClr val="tx1"/>
                          </a:solidFill>
                        </a:rPr>
                        <a:t>nly catch or landings available</a:t>
                      </a:r>
                      <a:endParaRPr lang="da-DK" sz="2400" dirty="0">
                        <a:solidFill>
                          <a:schemeClr val="tx1"/>
                        </a:solidFill>
                      </a:endParaRPr>
                    </a:p>
                  </a:txBody>
                  <a:tcPr>
                    <a:solidFill>
                      <a:schemeClr val="accent1">
                        <a:lumMod val="20000"/>
                        <a:lumOff val="80000"/>
                      </a:schemeClr>
                    </a:solidFill>
                  </a:tcPr>
                </a:tc>
              </a:tr>
              <a:tr h="582880">
                <a:tc>
                  <a:txBody>
                    <a:bodyPr/>
                    <a:lstStyle/>
                    <a:p>
                      <a:pPr algn="ctr"/>
                      <a:r>
                        <a:rPr lang="en-US" sz="2400" dirty="0" smtClean="0">
                          <a:solidFill>
                            <a:schemeClr val="tx1"/>
                          </a:solidFill>
                        </a:rPr>
                        <a:t>6</a:t>
                      </a:r>
                      <a:endParaRPr lang="da-DK" sz="2400" dirty="0">
                        <a:solidFill>
                          <a:schemeClr val="tx1"/>
                        </a:solidFill>
                      </a:endParaRPr>
                    </a:p>
                  </a:txBody>
                  <a:tcPr>
                    <a:lnB w="12700" cmpd="sng">
                      <a:noFill/>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rPr>
                        <a:t>O</a:t>
                      </a:r>
                      <a:r>
                        <a:rPr lang="en-US" sz="2400" baseline="0" dirty="0" smtClean="0">
                          <a:solidFill>
                            <a:schemeClr val="tx1"/>
                          </a:solidFill>
                        </a:rPr>
                        <a:t>nly landings available</a:t>
                      </a:r>
                      <a:r>
                        <a:rPr lang="da-DK" sz="2400" baseline="0" dirty="0" smtClean="0">
                          <a:solidFill>
                            <a:schemeClr val="tx1"/>
                          </a:solidFill>
                        </a:rPr>
                        <a:t> and largely discarded</a:t>
                      </a:r>
                      <a:endParaRPr lang="da-DK" sz="2400" dirty="0" smtClean="0">
                        <a:solidFill>
                          <a:schemeClr val="tx1"/>
                        </a:solidFill>
                      </a:endParaRPr>
                    </a:p>
                  </a:txBody>
                  <a:tcPr>
                    <a:lnB w="12700" cmpd="sng">
                      <a:noFill/>
                    </a:lnB>
                    <a:solidFill>
                      <a:schemeClr val="bg1">
                        <a:lumMod val="95000"/>
                      </a:schemeClr>
                    </a:solidFill>
                  </a:tcPr>
                </a:tc>
              </a:tr>
              <a:tr h="370840">
                <a:tc gridSpan="2">
                  <a:txBody>
                    <a:bodyPr/>
                    <a:lstStyle/>
                    <a:p>
                      <a:pPr marL="0" indent="0">
                        <a:buFont typeface="Arial" charset="0"/>
                        <a:buNone/>
                      </a:pPr>
                      <a:endParaRPr lang="en-US" sz="1200" dirty="0" smtClean="0">
                        <a:solidFill>
                          <a:schemeClr val="tx1"/>
                        </a:solidFill>
                      </a:endParaRPr>
                    </a:p>
                    <a:p>
                      <a:pPr marL="342900" indent="-342900">
                        <a:buFont typeface="Arial" charset="0"/>
                        <a:buChar char="•"/>
                      </a:pPr>
                      <a:r>
                        <a:rPr lang="en-US" sz="2400" dirty="0" smtClean="0">
                          <a:solidFill>
                            <a:schemeClr val="tx1"/>
                          </a:solidFill>
                        </a:rPr>
                        <a:t>Several</a:t>
                      </a:r>
                      <a:r>
                        <a:rPr lang="en-US" sz="2400" baseline="0" dirty="0" smtClean="0">
                          <a:solidFill>
                            <a:schemeClr val="tx1"/>
                          </a:solidFill>
                        </a:rPr>
                        <a:t> available methods per category, based on stock status.</a:t>
                      </a:r>
                    </a:p>
                    <a:p>
                      <a:pPr marL="342900" indent="-342900">
                        <a:buFont typeface="Arial" charset="0"/>
                        <a:buChar char="•"/>
                      </a:pPr>
                      <a:endParaRPr lang="da-DK" sz="2400" baseline="0" dirty="0" smtClean="0">
                        <a:solidFill>
                          <a:schemeClr val="tx1"/>
                        </a:solidFill>
                      </a:endParaRPr>
                    </a:p>
                    <a:p>
                      <a:pPr marL="342900" indent="-342900">
                        <a:buFont typeface="Arial" charset="0"/>
                        <a:buChar char="•"/>
                      </a:pPr>
                      <a:r>
                        <a:rPr lang="en-US" sz="2400" baseline="0" dirty="0" smtClean="0">
                          <a:solidFill>
                            <a:schemeClr val="tx1"/>
                          </a:solidFill>
                        </a:rPr>
                        <a:t>Tools to facilitate the precautionary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da-DK" dirty="0"/>
                    </a:p>
                  </a:txBody>
                  <a:tcPr/>
                </a:tc>
              </a:tr>
            </a:tbl>
          </a:graphicData>
        </a:graphic>
      </p:graphicFrame>
      <p:sp>
        <p:nvSpPr>
          <p:cNvPr id="4" name="Rounded Rectangle 3"/>
          <p:cNvSpPr/>
          <p:nvPr/>
        </p:nvSpPr>
        <p:spPr>
          <a:xfrm>
            <a:off x="565797" y="4924393"/>
            <a:ext cx="10371003" cy="1123215"/>
          </a:xfrm>
          <a:prstGeom prst="roundRect">
            <a:avLst/>
          </a:prstGeom>
          <a:solidFill>
            <a:srgbClr val="ED7D31">
              <a:alpha val="5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5420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lum bright="20000"/>
            <a:extLst>
              <a:ext uri="{28A0092B-C50C-407E-A947-70E740481C1C}">
                <a14:useLocalDpi xmlns:a14="http://schemas.microsoft.com/office/drawing/2010/main" val="0"/>
              </a:ext>
            </a:extLst>
          </a:blip>
          <a:stretch>
            <a:fillRect/>
          </a:stretch>
        </p:blipFill>
        <p:spPr>
          <a:xfrm>
            <a:off x="0" y="1582608"/>
            <a:ext cx="12192000" cy="5275392"/>
          </a:xfrm>
          <a:prstGeom prst="rect">
            <a:avLst/>
          </a:prstGeom>
        </p:spPr>
      </p:pic>
      <p:sp>
        <p:nvSpPr>
          <p:cNvPr id="5" name="Title 2"/>
          <p:cNvSpPr>
            <a:spLocks noGrp="1"/>
          </p:cNvSpPr>
          <p:nvPr>
            <p:ph type="title"/>
          </p:nvPr>
        </p:nvSpPr>
        <p:spPr>
          <a:xfrm>
            <a:off x="497305" y="67239"/>
            <a:ext cx="9315436" cy="1338905"/>
          </a:xfrm>
        </p:spPr>
        <p:txBody>
          <a:bodyPr/>
          <a:lstStyle/>
          <a:p>
            <a:r>
              <a:rPr lang="da-DK" dirty="0" smtClean="0"/>
              <a:t>Precautionary tools</a:t>
            </a:r>
            <a:endParaRPr lang="da-DK" dirty="0"/>
          </a:p>
        </p:txBody>
      </p:sp>
      <p:sp>
        <p:nvSpPr>
          <p:cNvPr id="15" name="Rectangle 14"/>
          <p:cNvSpPr/>
          <p:nvPr/>
        </p:nvSpPr>
        <p:spPr>
          <a:xfrm>
            <a:off x="100084" y="6504212"/>
            <a:ext cx="6472417" cy="307777"/>
          </a:xfrm>
          <a:prstGeom prst="rect">
            <a:avLst/>
          </a:prstGeom>
        </p:spPr>
        <p:txBody>
          <a:bodyPr wrap="square">
            <a:spAutoFit/>
          </a:bodyPr>
          <a:lstStyle/>
          <a:p>
            <a:r>
              <a:rPr lang="da-DK" sz="1400" dirty="0">
                <a:hlinkClick r:id="rId4"/>
              </a:rPr>
              <a:t>http://</a:t>
            </a:r>
            <a:r>
              <a:rPr lang="da-DK" sz="1400" dirty="0" smtClean="0">
                <a:hlinkClick r:id="rId4"/>
              </a:rPr>
              <a:t>ec.europa.eu/environment/marine/eu-coast-and-marine-policy/index_en.htm</a:t>
            </a:r>
            <a:r>
              <a:rPr lang="da-DK" sz="1400" dirty="0" smtClean="0"/>
              <a:t> </a:t>
            </a:r>
            <a:endParaRPr lang="da-DK" sz="1400" dirty="0"/>
          </a:p>
        </p:txBody>
      </p:sp>
      <p:sp>
        <p:nvSpPr>
          <p:cNvPr id="2" name="TextBox 1"/>
          <p:cNvSpPr txBox="1"/>
          <p:nvPr/>
        </p:nvSpPr>
        <p:spPr>
          <a:xfrm>
            <a:off x="905256" y="1508760"/>
            <a:ext cx="6803136" cy="3895344"/>
          </a:xfrm>
          <a:prstGeom prst="rect">
            <a:avLst/>
          </a:prstGeom>
        </p:spPr>
        <p:txBody>
          <a:bodyPr vert="horz" wrap="none" lIns="91440" tIns="45720" rIns="91440" bIns="45720" rtlCol="0" anchor="t">
            <a:noAutofit/>
          </a:bodyPr>
          <a:lstStyle/>
          <a:p>
            <a:r>
              <a:rPr lang="en-US" sz="3200" b="1" dirty="0"/>
              <a:t>Extremely low biomass</a:t>
            </a:r>
          </a:p>
          <a:p>
            <a:endParaRPr lang="en-US" sz="2400" dirty="0"/>
          </a:p>
          <a:p>
            <a:r>
              <a:rPr lang="en-US" sz="2400" b="1" dirty="0"/>
              <a:t>Objective</a:t>
            </a:r>
          </a:p>
          <a:p>
            <a:r>
              <a:rPr lang="en-US" sz="2400" dirty="0"/>
              <a:t>To maintain existing resources</a:t>
            </a:r>
          </a:p>
          <a:p>
            <a:endParaRPr lang="en-US" sz="2400" dirty="0"/>
          </a:p>
          <a:p>
            <a:r>
              <a:rPr lang="en-US" sz="2400" b="1" dirty="0"/>
              <a:t>Method*</a:t>
            </a:r>
          </a:p>
          <a:p>
            <a:r>
              <a:rPr lang="en-US" sz="2400" dirty="0"/>
              <a:t>Advise zero catch</a:t>
            </a:r>
          </a:p>
          <a:p>
            <a:endParaRPr lang="en-US" sz="2400" dirty="0"/>
          </a:p>
          <a:p>
            <a:r>
              <a:rPr lang="en-US" sz="2400" dirty="0"/>
              <a:t>* Available method in every data category</a:t>
            </a:r>
          </a:p>
          <a:p>
            <a:endParaRPr lang="da-DK" sz="2400" dirty="0"/>
          </a:p>
          <a:p>
            <a:endParaRPr lang="en-GB" sz="2400" dirty="0" err="1" smtClean="0">
              <a:solidFill>
                <a:schemeClr val="bg1"/>
              </a:solidFill>
              <a:latin typeface="+mn-lt"/>
            </a:endParaRPr>
          </a:p>
        </p:txBody>
      </p:sp>
    </p:spTree>
    <p:extLst>
      <p:ext uri="{BB962C8B-B14F-4D97-AF65-F5344CB8AC3E}">
        <p14:creationId xmlns:p14="http://schemas.microsoft.com/office/powerpoint/2010/main" val="164258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Autofit/>
      </a:bodyPr>
      <a:lstStyle>
        <a:defPPr>
          <a:defRPr sz="7000" dirty="0" err="1" smtClean="0">
            <a:solidFill>
              <a:schemeClr val="bg1"/>
            </a:solidFill>
            <a:latin typeface="+mn-lt"/>
          </a:defRPr>
        </a:defPPr>
      </a:lstStyle>
    </a:txDef>
  </a:objectDefaults>
  <a:extraClrSchemeLst/>
  <a:extLst>
    <a:ext uri="{05A4C25C-085E-4340-85A3-A5531E510DB2}">
      <thm15:themeFamily xmlns:thm15="http://schemas.microsoft.com/office/thememl/2012/main" name="Presentation1" id="{2773B256-2234-4B98-B88B-D8ADA03FFA2C}" vid="{27F261A2-95FF-4FCE-A7DC-3BD4DFB7E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FD9E4DF3B742488E9D600D10BD8BCB" ma:contentTypeVersion="0" ma:contentTypeDescription="Create a new document." ma:contentTypeScope="" ma:versionID="f28c4b73a200dcb26c92dcd7ead7302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F7D229-DEC3-4FE0-8F45-36D3B66A61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4DE4084-F535-465F-B988-F0FE55C4EC7A}">
  <ds:schemaRefs>
    <ds:schemaRef ds:uri="http://schemas.microsoft.com/sharepoint/v3/contenttype/forms"/>
  </ds:schemaRefs>
</ds:datastoreItem>
</file>

<file path=customXml/itemProps3.xml><?xml version="1.0" encoding="utf-8"?>
<ds:datastoreItem xmlns:ds="http://schemas.openxmlformats.org/officeDocument/2006/customXml" ds:itemID="{6477E29F-0E38-4178-B15C-739570801640}">
  <ds:schemaRef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http://www.w3.org/XML/1998/namespace"/>
    <ds:schemaRef ds:uri="http://schemas.microsoft.com/office/2006/documentManagement/typ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ICES Powerpoint Template 2015</Template>
  <TotalTime>7707</TotalTime>
  <Words>3697</Words>
  <Application>Microsoft Office PowerPoint</Application>
  <PresentationFormat>Widescreen</PresentationFormat>
  <Paragraphs>605</Paragraphs>
  <Slides>50</Slides>
  <Notes>28</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50</vt:i4>
      </vt:variant>
    </vt:vector>
  </HeadingPairs>
  <TitlesOfParts>
    <vt:vector size="63" baseType="lpstr">
      <vt:lpstr>Arial</vt:lpstr>
      <vt:lpstr>Calibri</vt:lpstr>
      <vt:lpstr>Calibri Light</vt:lpstr>
      <vt:lpstr>Comic Sans MS</vt:lpstr>
      <vt:lpstr>Futura Md BT</vt:lpstr>
      <vt:lpstr>Palatino Linotype</vt:lpstr>
      <vt:lpstr>Times New Roman</vt:lpstr>
      <vt:lpstr>Wingdings</vt:lpstr>
      <vt:lpstr>Wingdings 2</vt:lpstr>
      <vt:lpstr>Office-tema</vt:lpstr>
      <vt:lpstr>Office Theme</vt:lpstr>
      <vt:lpstr>1_Office Theme</vt:lpstr>
      <vt:lpstr>Equation</vt:lpstr>
      <vt:lpstr>PowerPoint Presentation</vt:lpstr>
      <vt:lpstr>International Council for the Exploration of the Sea</vt:lpstr>
      <vt:lpstr>The motivation</vt:lpstr>
      <vt:lpstr>The motivation</vt:lpstr>
      <vt:lpstr>Underlying principles</vt:lpstr>
      <vt:lpstr>PowerPoint Presentation</vt:lpstr>
      <vt:lpstr>ICES DLS framework</vt:lpstr>
      <vt:lpstr>ICES stock categories</vt:lpstr>
      <vt:lpstr>Precautionary tools</vt:lpstr>
      <vt:lpstr>Precautionary tools</vt:lpstr>
      <vt:lpstr>Precautionary tools</vt:lpstr>
      <vt:lpstr>PowerPoint Presentation</vt:lpstr>
      <vt:lpstr>Category 6 methods</vt:lpstr>
      <vt:lpstr>Method 6.2</vt:lpstr>
      <vt:lpstr>Category 5 methods</vt:lpstr>
      <vt:lpstr>Method 5.2</vt:lpstr>
      <vt:lpstr>Category 4 methods</vt:lpstr>
      <vt:lpstr>Method 4.14 “data borrowing”</vt:lpstr>
      <vt:lpstr>Category 3 methods</vt:lpstr>
      <vt:lpstr>Method Survey-adjusted status quo catch (3.2)</vt:lpstr>
      <vt:lpstr>Method Fproxy (3.3)</vt:lpstr>
      <vt:lpstr>How robust is the ICES approach?</vt:lpstr>
      <vt:lpstr>Robustness testing</vt:lpstr>
      <vt:lpstr>Well-managed scenario</vt:lpstr>
      <vt:lpstr>Well-managed to over-exploited scenario</vt:lpstr>
      <vt:lpstr>Over-exploited scenario</vt:lpstr>
      <vt:lpstr>Over-exploited to well-managed scenario</vt:lpstr>
      <vt:lpstr>Robustness testing - conclusions</vt:lpstr>
      <vt:lpstr>Targets : the 1st step</vt:lpstr>
      <vt:lpstr>ICES approach to MSY proxy reference points</vt:lpstr>
      <vt:lpstr>Stock status</vt:lpstr>
      <vt:lpstr>PowerPoint Presentation</vt:lpstr>
      <vt:lpstr>SPiCT</vt:lpstr>
      <vt:lpstr>CMSY</vt:lpstr>
      <vt:lpstr>Mean-length Z</vt:lpstr>
      <vt:lpstr>Mean-length Z example of output</vt:lpstr>
      <vt:lpstr>LB-SPR</vt:lpstr>
      <vt:lpstr>LB-SPR example output</vt:lpstr>
      <vt:lpstr>Length-based indicators (LBI)</vt:lpstr>
      <vt:lpstr>LBI example output</vt:lpstr>
      <vt:lpstr>LBI example output</vt:lpstr>
      <vt:lpstr>PowerPoint Presentation</vt:lpstr>
      <vt:lpstr>Proxy reference points : catch advice</vt:lpstr>
      <vt:lpstr>Future ICES tools</vt:lpstr>
      <vt:lpstr>PowerPoint Presentation</vt:lpstr>
      <vt:lpstr>Future opportunities</vt:lpstr>
      <vt:lpstr>PowerPoint Presentation</vt:lpstr>
      <vt:lpstr>The Dream</vt:lpstr>
      <vt:lpstr>The Reality</vt:lpstr>
      <vt:lpstr>The Plan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Dickey-collas</dc:creator>
  <cp:lastModifiedBy>Anne Cooper</cp:lastModifiedBy>
  <cp:revision>270</cp:revision>
  <cp:lastPrinted>2015-10-09T10:43:01Z</cp:lastPrinted>
  <dcterms:created xsi:type="dcterms:W3CDTF">2015-10-08T11:28:08Z</dcterms:created>
  <dcterms:modified xsi:type="dcterms:W3CDTF">2016-09-15T13:11:32Z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0x0101000EFD9E4DF3B742488E9D600D10BD8BCB</vt:lpwstr>
  </property>
</Properties>
</file>